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0"/>
  </p:notes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Arial" charset="1" panose="020B0502020202020204"/>
      <p:regular r:id="rId11"/>
    </p:embeddedFont>
    <p:embeddedFont>
      <p:font typeface="Arial Bold" charset="1" panose="020B0802020202020204"/>
      <p:regular r:id="rId12"/>
    </p:embeddedFont>
    <p:embeddedFont>
      <p:font typeface="Arial Italics" charset="1" panose="020B0502020202090204"/>
      <p:regular r:id="rId13"/>
    </p:embeddedFont>
    <p:embeddedFont>
      <p:font typeface="Arial Bold Italics" charset="1" panose="020B0802020202090204"/>
      <p:regular r:id="rId14"/>
    </p:embeddedFont>
    <p:embeddedFont>
      <p:font typeface="Open Sans 2" charset="1" panose="020B0606030504020204"/>
      <p:regular r:id="rId15"/>
    </p:embeddedFont>
    <p:embeddedFont>
      <p:font typeface="Open Sans 2 Bold" charset="1" panose="020B0806030504020204"/>
      <p:regular r:id="rId16"/>
    </p:embeddedFont>
    <p:embeddedFont>
      <p:font typeface="Open Sans 2 Italics" charset="1" panose="020B0606030504020204"/>
      <p:regular r:id="rId17"/>
    </p:embeddedFont>
    <p:embeddedFont>
      <p:font typeface="Open Sans 2 Bold Italics" charset="1" panose="020B0806030504020204"/>
      <p:regular r:id="rId18"/>
    </p:embeddedFont>
    <p:embeddedFont>
      <p:font typeface="Open Sans 2 Light" charset="1" panose="020B0306030504020204"/>
      <p:regular r:id="rId19"/>
    </p:embeddedFont>
    <p:embeddedFont>
      <p:font typeface="Open Sans 2 Light Italics" charset="1" panose="020B0306030504020204"/>
      <p:regular r:id="rId20"/>
    </p:embeddedFont>
    <p:embeddedFont>
      <p:font typeface="Open Sans 2 Ultra-Bold" charset="1" panose="00000000000000000000"/>
      <p:regular r:id="rId21"/>
    </p:embeddedFont>
    <p:embeddedFont>
      <p:font typeface="Open Sans 2 Ultra-Bold Italics" charset="1" panose="00000000000000000000"/>
      <p:regular r:id="rId22"/>
    </p:embeddedFont>
    <p:embeddedFont>
      <p:font typeface="Open Sans 1" charset="1" panose="00000000000000000000"/>
      <p:regular r:id="rId23"/>
    </p:embeddedFont>
    <p:embeddedFont>
      <p:font typeface="Open Sans 1 Bold" charset="1" panose="00000000000000000000"/>
      <p:regular r:id="rId24"/>
    </p:embeddedFont>
    <p:embeddedFont>
      <p:font typeface="Open Sans 1 Italics" charset="1" panose="00000000000000000000"/>
      <p:regular r:id="rId25"/>
    </p:embeddedFont>
    <p:embeddedFont>
      <p:font typeface="Open Sans 1 Bold Italics" charset="1" panose="00000000000000000000"/>
      <p:regular r:id="rId26"/>
    </p:embeddedFont>
    <p:embeddedFont>
      <p:font typeface="Open Sans 1 Light" charset="1" panose="00000000000000000000"/>
      <p:regular r:id="rId27"/>
    </p:embeddedFont>
    <p:embeddedFont>
      <p:font typeface="Open Sans 1 Light Italics" charset="1" panose="00000000000000000000"/>
      <p:regular r:id="rId28"/>
    </p:embeddedFont>
    <p:embeddedFont>
      <p:font typeface="Open Sans 1 Medium" charset="1" panose="00000000000000000000"/>
      <p:regular r:id="rId29"/>
    </p:embeddedFont>
    <p:embeddedFont>
      <p:font typeface="Open Sans 1 Medium Italics" charset="1" panose="00000000000000000000"/>
      <p:regular r:id="rId30"/>
    </p:embeddedFont>
    <p:embeddedFont>
      <p:font typeface="Open Sans 1 Semi-Bold" charset="1" panose="00000000000000000000"/>
      <p:regular r:id="rId31"/>
    </p:embeddedFont>
    <p:embeddedFont>
      <p:font typeface="Open Sans 1 Semi-Bold Italics" charset="1" panose="00000000000000000000"/>
      <p:regular r:id="rId32"/>
    </p:embeddedFont>
    <p:embeddedFont>
      <p:font typeface="Open Sans 1 Ultra-Bold" charset="1" panose="00000000000000000000"/>
      <p:regular r:id="rId33"/>
    </p:embeddedFont>
    <p:embeddedFont>
      <p:font typeface="Open Sans 1 Ultra-Bold Italics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55" Target="slides/slide21.xml" Type="http://schemas.openxmlformats.org/officeDocument/2006/relationships/slide"/><Relationship Id="rId56" Target="slides/slide22.xml" Type="http://schemas.openxmlformats.org/officeDocument/2006/relationships/slide"/><Relationship Id="rId57" Target="slides/slide23.xml" Type="http://schemas.openxmlformats.org/officeDocument/2006/relationships/slide"/><Relationship Id="rId58" Target="slides/slide24.xml" Type="http://schemas.openxmlformats.org/officeDocument/2006/relationships/slide"/><Relationship Id="rId59" Target="slides/slide25.xml" Type="http://schemas.openxmlformats.org/officeDocument/2006/relationships/slide"/><Relationship Id="rId6" Target="fonts/font6.fntdata" Type="http://schemas.openxmlformats.org/officeDocument/2006/relationships/font"/><Relationship Id="rId60" Target="slides/slide26.xml" Type="http://schemas.openxmlformats.org/officeDocument/2006/relationships/slide"/><Relationship Id="rId61" Target="slides/slide27.xml" Type="http://schemas.openxmlformats.org/officeDocument/2006/relationships/slide"/><Relationship Id="rId62" Target="slides/slide28.xml" Type="http://schemas.openxmlformats.org/officeDocument/2006/relationships/slide"/><Relationship Id="rId63" Target="slides/slide29.xml" Type="http://schemas.openxmlformats.org/officeDocument/2006/relationships/slide"/><Relationship Id="rId64" Target="slides/slide30.xml" Type="http://schemas.openxmlformats.org/officeDocument/2006/relationships/slide"/><Relationship Id="rId65" Target="slides/slide31.xml" Type="http://schemas.openxmlformats.org/officeDocument/2006/relationships/slide"/><Relationship Id="rId66" Target="slides/slide32.xml" Type="http://schemas.openxmlformats.org/officeDocument/2006/relationships/slide"/><Relationship Id="rId67" Target="slides/slide33.xml" Type="http://schemas.openxmlformats.org/officeDocument/2006/relationships/slide"/><Relationship Id="rId68" Target="slides/slide34.xml" Type="http://schemas.openxmlformats.org/officeDocument/2006/relationships/slide"/><Relationship Id="rId69" Target="slides/slide35.xml" Type="http://schemas.openxmlformats.org/officeDocument/2006/relationships/slide"/><Relationship Id="rId7" Target="fonts/font7.fntdata" Type="http://schemas.openxmlformats.org/officeDocument/2006/relationships/font"/><Relationship Id="rId70" Target="notesMasters/notesMaster1.xml" Type="http://schemas.openxmlformats.org/officeDocument/2006/relationships/notesMaster"/><Relationship Id="rId71" Target="theme/theme2.xml" Type="http://schemas.openxmlformats.org/officeDocument/2006/relationships/theme"/><Relationship Id="rId72" Target="notesSlides/notesSlide1.xml" Type="http://schemas.openxmlformats.org/officeDocument/2006/relationships/notesSlide"/><Relationship Id="rId73" Target="notesSlides/notesSlide2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 la pulizia del training set viene considerata una classe alla volta.</a:t>
            </a:r>
          </a:p>
          <a:p>
            <a:r>
              <a:rPr lang="en-US"/>
              <a:t>Una volta estratte le immagini appartenenti a questa di procede nel seguente modo: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tale approccio è stato adottato per non avere un'immagine per ogni modifica, in questo caso il trainset sarebbe stato 6 volte piu grande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35" Target="../media/image34.png" Type="http://schemas.openxmlformats.org/officeDocument/2006/relationships/image"/><Relationship Id="rId36" Target="../media/image3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4.jpeg" Type="http://schemas.openxmlformats.org/officeDocument/2006/relationships/image"/><Relationship Id="rId4" Target="../media/image65.jpeg" Type="http://schemas.openxmlformats.org/officeDocument/2006/relationships/image"/><Relationship Id="rId5" Target="../media/image66.jpeg" Type="http://schemas.openxmlformats.org/officeDocument/2006/relationships/image"/><Relationship Id="rId6" Target="../media/image67.jpeg" Type="http://schemas.openxmlformats.org/officeDocument/2006/relationships/image"/><Relationship Id="rId7" Target="../media/image6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image72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researchgate.net/publication/371969177_Food_Classification_Using_Deep_Learning_Presenting_a_New_Food_Segmentation_Dataset" TargetMode="External" Type="http://schemas.openxmlformats.org/officeDocument/2006/relationships/hyperlink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researchgate.net/publication/371969177_Food_Classification_Using_Deep_Learning_Presenting_a_New_Food_Segmentation_Dataset" TargetMode="External" Type="http://schemas.openxmlformats.org/officeDocument/2006/relationships/hyperlink"/><Relationship Id="rId3" Target="../media/image75.png" Type="http://schemas.openxmlformats.org/officeDocument/2006/relationships/image"/><Relationship Id="rId4" Target="../media/image76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jpeg" Type="http://schemas.openxmlformats.org/officeDocument/2006/relationships/image"/><Relationship Id="rId2" Target="../media/image77.jpeg" Type="http://schemas.openxmlformats.org/officeDocument/2006/relationships/image"/><Relationship Id="rId3" Target="../media/image78.jpeg" Type="http://schemas.openxmlformats.org/officeDocument/2006/relationships/image"/><Relationship Id="rId4" Target="../media/image79.jpeg" Type="http://schemas.openxmlformats.org/officeDocument/2006/relationships/image"/><Relationship Id="rId5" Target="../media/image80.jpeg" Type="http://schemas.openxmlformats.org/officeDocument/2006/relationships/image"/><Relationship Id="rId6" Target="../media/image81.jpeg" Type="http://schemas.openxmlformats.org/officeDocument/2006/relationships/image"/><Relationship Id="rId7" Target="../media/image82.jpeg" Type="http://schemas.openxmlformats.org/officeDocument/2006/relationships/image"/><Relationship Id="rId8" Target="../media/image83.jpeg" Type="http://schemas.openxmlformats.org/officeDocument/2006/relationships/image"/><Relationship Id="rId9" Target="../media/image84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jpeg" Type="http://schemas.openxmlformats.org/officeDocument/2006/relationships/image"/><Relationship Id="rId3" Target="../media/image87.jpeg" Type="http://schemas.openxmlformats.org/officeDocument/2006/relationships/image"/><Relationship Id="rId4" Target="../media/image88.jpeg" Type="http://schemas.openxmlformats.org/officeDocument/2006/relationships/image"/><Relationship Id="rId5" Target="../media/image89.jpeg" Type="http://schemas.openxmlformats.org/officeDocument/2006/relationships/image"/><Relationship Id="rId6" Target="../media/image90.jpeg" Type="http://schemas.openxmlformats.org/officeDocument/2006/relationships/image"/><Relationship Id="rId7" Target="../media/image91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jpeg" Type="http://schemas.openxmlformats.org/officeDocument/2006/relationships/image"/><Relationship Id="rId3" Target="../media/image93.jpeg" Type="http://schemas.openxmlformats.org/officeDocument/2006/relationships/image"/><Relationship Id="rId4" Target="../media/image94.jpeg" Type="http://schemas.openxmlformats.org/officeDocument/2006/relationships/image"/><Relationship Id="rId5" Target="../media/image95.jpeg" Type="http://schemas.openxmlformats.org/officeDocument/2006/relationships/image"/><Relationship Id="rId6" Target="../media/image96.jpeg" Type="http://schemas.openxmlformats.org/officeDocument/2006/relationships/image"/><Relationship Id="rId7" Target="../media/image97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jpeg" Type="http://schemas.openxmlformats.org/officeDocument/2006/relationships/image"/><Relationship Id="rId3" Target="../media/image9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svg" Type="http://schemas.openxmlformats.org/officeDocument/2006/relationships/image"/><Relationship Id="rId4" Target="../media/image101.jpeg" Type="http://schemas.openxmlformats.org/officeDocument/2006/relationships/image"/><Relationship Id="rId5" Target="../media/image102.jpeg" Type="http://schemas.openxmlformats.org/officeDocument/2006/relationships/image"/><Relationship Id="rId6" Target="../media/image103.jpeg" Type="http://schemas.openxmlformats.org/officeDocument/2006/relationships/image"/><Relationship Id="rId7" Target="../media/image104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106.pn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jpeg" Type="http://schemas.openxmlformats.org/officeDocument/2006/relationships/image"/><Relationship Id="rId3" Target="../media/image110.jpeg" Type="http://schemas.openxmlformats.org/officeDocument/2006/relationships/image"/><Relationship Id="rId4" Target="../media/image111.jpeg" Type="http://schemas.openxmlformats.org/officeDocument/2006/relationships/image"/><Relationship Id="rId5" Target="../media/image112.png" Type="http://schemas.openxmlformats.org/officeDocument/2006/relationships/image"/><Relationship Id="rId6" Target="../media/image113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jpeg" Type="http://schemas.openxmlformats.org/officeDocument/2006/relationships/image"/><Relationship Id="rId3" Target="../media/image115.jpe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https://live.ece.utexas.edu/publications/2012/TIP%20BRISQUE.pdf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jpeg" Type="http://schemas.openxmlformats.org/officeDocument/2006/relationships/image"/><Relationship Id="rId4" Target="../media/image54.jpeg" Type="http://schemas.openxmlformats.org/officeDocument/2006/relationships/image"/><Relationship Id="rId5" Target="../media/image55.jpeg" Type="http://schemas.openxmlformats.org/officeDocument/2006/relationships/image"/><Relationship Id="rId6" Target="../media/image56.jpeg" Type="http://schemas.openxmlformats.org/officeDocument/2006/relationships/image"/><Relationship Id="rId7" Target="../media/image57.jpeg" Type="http://schemas.openxmlformats.org/officeDocument/2006/relationships/image"/><Relationship Id="rId8" Target="../media/image5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" y="9815050"/>
            <a:ext cx="18288000" cy="471600"/>
            <a:chOff x="0" y="0"/>
            <a:chExt cx="24384000" cy="62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28777"/>
                  </a:lnTo>
                  <a:lnTo>
                    <a:pt x="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AutoShape 4" id="4"/>
          <p:cNvSpPr/>
          <p:nvPr/>
        </p:nvSpPr>
        <p:spPr>
          <a:xfrm rot="3817">
            <a:off x="461970" y="923548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496150">
            <a:off x="16184358" y="931409"/>
            <a:ext cx="1168997" cy="933737"/>
          </a:xfrm>
          <a:custGeom>
            <a:avLst/>
            <a:gdLst/>
            <a:ahLst/>
            <a:cxnLst/>
            <a:rect r="r" b="b" t="t" l="l"/>
            <a:pathLst>
              <a:path h="933737" w="1168997">
                <a:moveTo>
                  <a:pt x="0" y="0"/>
                </a:moveTo>
                <a:lnTo>
                  <a:pt x="1168997" y="0"/>
                </a:lnTo>
                <a:lnTo>
                  <a:pt x="1168997" y="933737"/>
                </a:lnTo>
                <a:lnTo>
                  <a:pt x="0" y="933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76618">
            <a:off x="15016675" y="1150880"/>
            <a:ext cx="1342520" cy="1198199"/>
          </a:xfrm>
          <a:custGeom>
            <a:avLst/>
            <a:gdLst/>
            <a:ahLst/>
            <a:cxnLst/>
            <a:rect r="r" b="b" t="t" l="l"/>
            <a:pathLst>
              <a:path h="1198199" w="1342520">
                <a:moveTo>
                  <a:pt x="0" y="0"/>
                </a:moveTo>
                <a:lnTo>
                  <a:pt x="1342520" y="0"/>
                </a:lnTo>
                <a:lnTo>
                  <a:pt x="1342520" y="1198199"/>
                </a:lnTo>
                <a:lnTo>
                  <a:pt x="0" y="1198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43358">
            <a:off x="15357753" y="3830047"/>
            <a:ext cx="1611268" cy="1470282"/>
          </a:xfrm>
          <a:custGeom>
            <a:avLst/>
            <a:gdLst/>
            <a:ahLst/>
            <a:cxnLst/>
            <a:rect r="r" b="b" t="t" l="l"/>
            <a:pathLst>
              <a:path h="1470282" w="1611268">
                <a:moveTo>
                  <a:pt x="0" y="0"/>
                </a:moveTo>
                <a:lnTo>
                  <a:pt x="1611268" y="0"/>
                </a:lnTo>
                <a:lnTo>
                  <a:pt x="1611268" y="1470282"/>
                </a:lnTo>
                <a:lnTo>
                  <a:pt x="0" y="1470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885278">
            <a:off x="16624070" y="7566745"/>
            <a:ext cx="916502" cy="1607898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1327699">
            <a:off x="15769522" y="5944988"/>
            <a:ext cx="1539528" cy="586945"/>
          </a:xfrm>
          <a:custGeom>
            <a:avLst/>
            <a:gdLst/>
            <a:ahLst/>
            <a:cxnLst/>
            <a:rect r="r" b="b" t="t" l="l"/>
            <a:pathLst>
              <a:path h="586945" w="1539528">
                <a:moveTo>
                  <a:pt x="0" y="0"/>
                </a:moveTo>
                <a:lnTo>
                  <a:pt x="1539527" y="0"/>
                </a:lnTo>
                <a:lnTo>
                  <a:pt x="1539527" y="586945"/>
                </a:lnTo>
                <a:lnTo>
                  <a:pt x="0" y="5869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68631">
            <a:off x="14911315" y="8239704"/>
            <a:ext cx="1702906" cy="1043030"/>
          </a:xfrm>
          <a:custGeom>
            <a:avLst/>
            <a:gdLst/>
            <a:ahLst/>
            <a:cxnLst/>
            <a:rect r="r" b="b" t="t" l="l"/>
            <a:pathLst>
              <a:path h="1043030" w="1702906">
                <a:moveTo>
                  <a:pt x="0" y="0"/>
                </a:moveTo>
                <a:lnTo>
                  <a:pt x="1702906" y="0"/>
                </a:lnTo>
                <a:lnTo>
                  <a:pt x="1702906" y="1043030"/>
                </a:lnTo>
                <a:lnTo>
                  <a:pt x="0" y="10430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50758" y="5177476"/>
            <a:ext cx="914457" cy="983287"/>
          </a:xfrm>
          <a:custGeom>
            <a:avLst/>
            <a:gdLst/>
            <a:ahLst/>
            <a:cxnLst/>
            <a:rect r="r" b="b" t="t" l="l"/>
            <a:pathLst>
              <a:path h="983287" w="914457">
                <a:moveTo>
                  <a:pt x="0" y="0"/>
                </a:moveTo>
                <a:lnTo>
                  <a:pt x="914457" y="0"/>
                </a:lnTo>
                <a:lnTo>
                  <a:pt x="914457" y="983287"/>
                </a:lnTo>
                <a:lnTo>
                  <a:pt x="0" y="9832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39717">
            <a:off x="13731733" y="909267"/>
            <a:ext cx="1266979" cy="1221051"/>
          </a:xfrm>
          <a:custGeom>
            <a:avLst/>
            <a:gdLst/>
            <a:ahLst/>
            <a:cxnLst/>
            <a:rect r="r" b="b" t="t" l="l"/>
            <a:pathLst>
              <a:path h="1221051" w="1266979">
                <a:moveTo>
                  <a:pt x="0" y="0"/>
                </a:moveTo>
                <a:lnTo>
                  <a:pt x="1266979" y="0"/>
                </a:lnTo>
                <a:lnTo>
                  <a:pt x="1266979" y="1221051"/>
                </a:lnTo>
                <a:lnTo>
                  <a:pt x="0" y="12210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7751">
            <a:off x="15925184" y="2203571"/>
            <a:ext cx="1445242" cy="995903"/>
          </a:xfrm>
          <a:custGeom>
            <a:avLst/>
            <a:gdLst/>
            <a:ahLst/>
            <a:cxnLst/>
            <a:rect r="r" b="b" t="t" l="l"/>
            <a:pathLst>
              <a:path h="995903" w="1445242">
                <a:moveTo>
                  <a:pt x="0" y="0"/>
                </a:moveTo>
                <a:lnTo>
                  <a:pt x="1445241" y="0"/>
                </a:lnTo>
                <a:lnTo>
                  <a:pt x="1445241" y="995903"/>
                </a:lnTo>
                <a:lnTo>
                  <a:pt x="0" y="9959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23002">
            <a:off x="16148228" y="3466175"/>
            <a:ext cx="1154849" cy="806951"/>
          </a:xfrm>
          <a:custGeom>
            <a:avLst/>
            <a:gdLst/>
            <a:ahLst/>
            <a:cxnLst/>
            <a:rect r="r" b="b" t="t" l="l"/>
            <a:pathLst>
              <a:path h="806951" w="1154849">
                <a:moveTo>
                  <a:pt x="0" y="0"/>
                </a:moveTo>
                <a:lnTo>
                  <a:pt x="1154849" y="0"/>
                </a:lnTo>
                <a:lnTo>
                  <a:pt x="1154849" y="806951"/>
                </a:lnTo>
                <a:lnTo>
                  <a:pt x="0" y="80695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72965">
            <a:off x="15001697" y="4950566"/>
            <a:ext cx="973639" cy="1437106"/>
          </a:xfrm>
          <a:custGeom>
            <a:avLst/>
            <a:gdLst/>
            <a:ahLst/>
            <a:cxnLst/>
            <a:rect r="r" b="b" t="t" l="l"/>
            <a:pathLst>
              <a:path h="1437106" w="973639">
                <a:moveTo>
                  <a:pt x="0" y="0"/>
                </a:moveTo>
                <a:lnTo>
                  <a:pt x="973639" y="0"/>
                </a:lnTo>
                <a:lnTo>
                  <a:pt x="973639" y="1437106"/>
                </a:lnTo>
                <a:lnTo>
                  <a:pt x="0" y="143710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97132">
            <a:off x="14693090" y="2073304"/>
            <a:ext cx="724128" cy="1525940"/>
          </a:xfrm>
          <a:custGeom>
            <a:avLst/>
            <a:gdLst/>
            <a:ahLst/>
            <a:cxnLst/>
            <a:rect r="r" b="b" t="t" l="l"/>
            <a:pathLst>
              <a:path h="1525940" w="724128">
                <a:moveTo>
                  <a:pt x="0" y="0"/>
                </a:moveTo>
                <a:lnTo>
                  <a:pt x="724128" y="0"/>
                </a:lnTo>
                <a:lnTo>
                  <a:pt x="724128" y="1525939"/>
                </a:lnTo>
                <a:lnTo>
                  <a:pt x="0" y="152593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64280">
            <a:off x="15356229" y="6871692"/>
            <a:ext cx="1534118" cy="832259"/>
          </a:xfrm>
          <a:custGeom>
            <a:avLst/>
            <a:gdLst/>
            <a:ahLst/>
            <a:cxnLst/>
            <a:rect r="r" b="b" t="t" l="l"/>
            <a:pathLst>
              <a:path h="832259" w="1534118">
                <a:moveTo>
                  <a:pt x="0" y="0"/>
                </a:moveTo>
                <a:lnTo>
                  <a:pt x="1534118" y="0"/>
                </a:lnTo>
                <a:lnTo>
                  <a:pt x="1534118" y="832259"/>
                </a:lnTo>
                <a:lnTo>
                  <a:pt x="0" y="83225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144883" y="3850159"/>
            <a:ext cx="1073905" cy="919098"/>
          </a:xfrm>
          <a:custGeom>
            <a:avLst/>
            <a:gdLst/>
            <a:ahLst/>
            <a:cxnLst/>
            <a:rect r="r" b="b" t="t" l="l"/>
            <a:pathLst>
              <a:path h="919098" w="1073905">
                <a:moveTo>
                  <a:pt x="0" y="0"/>
                </a:moveTo>
                <a:lnTo>
                  <a:pt x="1073905" y="0"/>
                </a:lnTo>
                <a:lnTo>
                  <a:pt x="1073905" y="919098"/>
                </a:lnTo>
                <a:lnTo>
                  <a:pt x="0" y="91909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232057" y="6601719"/>
            <a:ext cx="1646195" cy="1512442"/>
          </a:xfrm>
          <a:custGeom>
            <a:avLst/>
            <a:gdLst/>
            <a:ahLst/>
            <a:cxnLst/>
            <a:rect r="r" b="b" t="t" l="l"/>
            <a:pathLst>
              <a:path h="1512442" w="1646195">
                <a:moveTo>
                  <a:pt x="0" y="0"/>
                </a:moveTo>
                <a:lnTo>
                  <a:pt x="1646195" y="0"/>
                </a:lnTo>
                <a:lnTo>
                  <a:pt x="1646195" y="1512442"/>
                </a:lnTo>
                <a:lnTo>
                  <a:pt x="0" y="151244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57489" y="1100450"/>
            <a:ext cx="897781" cy="897781"/>
          </a:xfrm>
          <a:custGeom>
            <a:avLst/>
            <a:gdLst/>
            <a:ahLst/>
            <a:cxnLst/>
            <a:rect r="r" b="b" t="t" l="l"/>
            <a:pathLst>
              <a:path h="897781" w="897781">
                <a:moveTo>
                  <a:pt x="0" y="0"/>
                </a:moveTo>
                <a:lnTo>
                  <a:pt x="897781" y="0"/>
                </a:lnTo>
                <a:lnTo>
                  <a:pt x="897781" y="897782"/>
                </a:lnTo>
                <a:lnTo>
                  <a:pt x="0" y="897782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4222180">
            <a:off x="14047924" y="5138526"/>
            <a:ext cx="1086454" cy="945215"/>
          </a:xfrm>
          <a:custGeom>
            <a:avLst/>
            <a:gdLst/>
            <a:ahLst/>
            <a:cxnLst/>
            <a:rect r="r" b="b" t="t" l="l"/>
            <a:pathLst>
              <a:path h="945215" w="1086454">
                <a:moveTo>
                  <a:pt x="0" y="0"/>
                </a:moveTo>
                <a:lnTo>
                  <a:pt x="1086454" y="0"/>
                </a:lnTo>
                <a:lnTo>
                  <a:pt x="1086454" y="945215"/>
                </a:lnTo>
                <a:lnTo>
                  <a:pt x="0" y="94521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16908146" y="3780718"/>
            <a:ext cx="1644130" cy="675848"/>
          </a:xfrm>
          <a:custGeom>
            <a:avLst/>
            <a:gdLst/>
            <a:ahLst/>
            <a:cxnLst/>
            <a:rect r="r" b="b" t="t" l="l"/>
            <a:pathLst>
              <a:path h="675848" w="1644130">
                <a:moveTo>
                  <a:pt x="0" y="0"/>
                </a:moveTo>
                <a:lnTo>
                  <a:pt x="1644130" y="0"/>
                </a:lnTo>
                <a:lnTo>
                  <a:pt x="1644130" y="675848"/>
                </a:lnTo>
                <a:lnTo>
                  <a:pt x="0" y="67584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183712" y="1541491"/>
            <a:ext cx="924654" cy="909629"/>
          </a:xfrm>
          <a:custGeom>
            <a:avLst/>
            <a:gdLst/>
            <a:ahLst/>
            <a:cxnLst/>
            <a:rect r="r" b="b" t="t" l="l"/>
            <a:pathLst>
              <a:path h="909629" w="924654">
                <a:moveTo>
                  <a:pt x="0" y="0"/>
                </a:moveTo>
                <a:lnTo>
                  <a:pt x="924655" y="0"/>
                </a:lnTo>
                <a:lnTo>
                  <a:pt x="924655" y="909629"/>
                </a:lnTo>
                <a:lnTo>
                  <a:pt x="0" y="909629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940950" y="6291271"/>
            <a:ext cx="8533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A4169"/>
                </a:solidFill>
                <a:latin typeface="Open Sans 1 Bold"/>
              </a:rPr>
              <a:t>Visual Information processing and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73325" y="2721742"/>
            <a:ext cx="9525750" cy="342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sz="9200">
                <a:solidFill>
                  <a:srgbClr val="1A4169"/>
                </a:solidFill>
                <a:latin typeface="Archivo Black"/>
              </a:rPr>
              <a:t>FoodX-251 Model Classification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7489" y="8361169"/>
            <a:ext cx="651991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Nada Mohamed 857606</a:t>
            </a:r>
          </a:p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Alessia Rubini 851890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981242" y="1009650"/>
            <a:ext cx="83255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PULIZIA TRAIN 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8165" y="6478033"/>
            <a:ext cx="1504697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Si imposta una soglia del 80% andando ad escludere il 20% delle immagini più distanti dalla media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2156" y="2266950"/>
            <a:ext cx="64882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1. Feature extraction -resnet50-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156" y="5858908"/>
            <a:ext cx="19950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4. Soglia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2156" y="3295650"/>
            <a:ext cx="615929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2. Media di feature della classe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75945" y="8057023"/>
            <a:ext cx="633611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Viene considerata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una classe alla volta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2156" y="4324350"/>
            <a:ext cx="50996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3. Distanza euclidea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8165" y="4938713"/>
            <a:ext cx="1328185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Si calcola la distanza euclidea tra ogni immagine della classe e il valore medio calcolato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151274" y="9414332"/>
            <a:ext cx="7985151" cy="1123269"/>
            <a:chOff x="0" y="0"/>
            <a:chExt cx="2103085" cy="295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03085" cy="295840"/>
            </a:xfrm>
            <a:custGeom>
              <a:avLst/>
              <a:gdLst/>
              <a:ahLst/>
              <a:cxnLst/>
              <a:rect r="r" b="b" t="t" l="l"/>
              <a:pathLst>
                <a:path h="295840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95840"/>
                  </a:lnTo>
                  <a:lnTo>
                    <a:pt x="0" y="295840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103085" cy="343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151274" y="9666175"/>
            <a:ext cx="2382130" cy="618920"/>
            <a:chOff x="0" y="0"/>
            <a:chExt cx="627392" cy="1630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7392" cy="163008"/>
            </a:xfrm>
            <a:custGeom>
              <a:avLst/>
              <a:gdLst/>
              <a:ahLst/>
              <a:cxnLst/>
              <a:rect r="r" b="b" t="t" l="l"/>
              <a:pathLst>
                <a:path h="163008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08"/>
                  </a:lnTo>
                  <a:lnTo>
                    <a:pt x="0" y="163008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627392" cy="172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sporco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7533404" y="9975635"/>
            <a:ext cx="322089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10754296" y="9666175"/>
            <a:ext cx="2382130" cy="618920"/>
            <a:chOff x="0" y="0"/>
            <a:chExt cx="627392" cy="1630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7392" cy="163008"/>
            </a:xfrm>
            <a:custGeom>
              <a:avLst/>
              <a:gdLst/>
              <a:ahLst/>
              <a:cxnLst/>
              <a:rect r="r" b="b" t="t" l="l"/>
              <a:pathLst>
                <a:path h="163008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08"/>
                  </a:lnTo>
                  <a:lnTo>
                    <a:pt x="0" y="163008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627392" cy="172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pulito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646776" y="9597913"/>
            <a:ext cx="299444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identificazione outliers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Elaborazione dati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582596" y="2222566"/>
            <a:ext cx="7122808" cy="5342106"/>
          </a:xfrm>
          <a:custGeom>
            <a:avLst/>
            <a:gdLst/>
            <a:ahLst/>
            <a:cxnLst/>
            <a:rect r="r" b="b" t="t" l="l"/>
            <a:pathLst>
              <a:path h="5342106" w="7122808">
                <a:moveTo>
                  <a:pt x="0" y="0"/>
                </a:moveTo>
                <a:lnTo>
                  <a:pt x="7122808" y="0"/>
                </a:lnTo>
                <a:lnTo>
                  <a:pt x="7122808" y="5342106"/>
                </a:lnTo>
                <a:lnTo>
                  <a:pt x="0" y="534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BILANCIAMENTO DEL TRAIN 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2288" y="7991940"/>
            <a:ext cx="1525995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                                    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potrebbe influenzare negativamente il modello di apprendimento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                                   risorse computazionali limitate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0" y="9812381"/>
            <a:ext cx="18288000" cy="471600"/>
            <a:chOff x="0" y="0"/>
            <a:chExt cx="24384000" cy="628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51274" y="9411312"/>
            <a:ext cx="7985151" cy="1123269"/>
            <a:chOff x="0" y="0"/>
            <a:chExt cx="2103085" cy="295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085" cy="295840"/>
            </a:xfrm>
            <a:custGeom>
              <a:avLst/>
              <a:gdLst/>
              <a:ahLst/>
              <a:cxnLst/>
              <a:rect r="r" b="b" t="t" l="l"/>
              <a:pathLst>
                <a:path h="295840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95840"/>
                  </a:lnTo>
                  <a:lnTo>
                    <a:pt x="0" y="295840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103085" cy="343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51274" y="9663069"/>
            <a:ext cx="2382130" cy="619007"/>
            <a:chOff x="0" y="0"/>
            <a:chExt cx="627392" cy="163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7392" cy="163031"/>
            </a:xfrm>
            <a:custGeom>
              <a:avLst/>
              <a:gdLst/>
              <a:ahLst/>
              <a:cxnLst/>
              <a:rect r="r" b="b" t="t" l="l"/>
              <a:pathLst>
                <a:path h="163031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31"/>
                  </a:lnTo>
                  <a:lnTo>
                    <a:pt x="0" y="163031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627392" cy="17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pulito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533404" y="9972572"/>
            <a:ext cx="3222120" cy="4865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10755524" y="9667875"/>
            <a:ext cx="2649764" cy="619125"/>
            <a:chOff x="0" y="0"/>
            <a:chExt cx="697880" cy="1630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7880" cy="163062"/>
            </a:xfrm>
            <a:custGeom>
              <a:avLst/>
              <a:gdLst/>
              <a:ahLst/>
              <a:cxnLst/>
              <a:rect r="r" b="b" t="t" l="l"/>
              <a:pathLst>
                <a:path h="163062" w="697880">
                  <a:moveTo>
                    <a:pt x="0" y="0"/>
                  </a:moveTo>
                  <a:lnTo>
                    <a:pt x="697880" y="0"/>
                  </a:lnTo>
                  <a:lnTo>
                    <a:pt x="697880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697880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bilanciato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646776" y="9566319"/>
            <a:ext cx="299444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"/>
              </a:rPr>
              <a:t>sampling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Elaborazione dati</a:t>
            </a:r>
          </a:p>
        </p:txBody>
      </p:sp>
      <p:sp>
        <p:nvSpPr>
          <p:cNvPr name="AutoShape 20" id="20"/>
          <p:cNvSpPr/>
          <p:nvPr/>
        </p:nvSpPr>
        <p:spPr>
          <a:xfrm>
            <a:off x="2975189" y="8201490"/>
            <a:ext cx="909679" cy="0"/>
          </a:xfrm>
          <a:prstGeom prst="line">
            <a:avLst/>
          </a:prstGeom>
          <a:ln cap="flat" w="38100">
            <a:solidFill>
              <a:srgbClr val="0E2A4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4890963" y="7754427"/>
            <a:ext cx="2454749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Sampling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300 immagini per classe</a:t>
            </a:r>
          </a:p>
        </p:txBody>
      </p:sp>
      <p:sp>
        <p:nvSpPr>
          <p:cNvPr name="AutoShape 22" id="22"/>
          <p:cNvSpPr/>
          <p:nvPr/>
        </p:nvSpPr>
        <p:spPr>
          <a:xfrm>
            <a:off x="2984714" y="8611065"/>
            <a:ext cx="909679" cy="0"/>
          </a:xfrm>
          <a:prstGeom prst="line">
            <a:avLst/>
          </a:prstGeom>
          <a:ln cap="flat" w="38100">
            <a:solidFill>
              <a:srgbClr val="0E2A4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942288" y="8187202"/>
            <a:ext cx="182641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E2A47"/>
                </a:solidFill>
                <a:latin typeface="Open Sans 1 Bold"/>
              </a:rPr>
              <a:t>Sbilanciato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0800000">
            <a:off x="14395861" y="7833846"/>
            <a:ext cx="276028" cy="1116288"/>
          </a:xfrm>
          <a:custGeom>
            <a:avLst/>
            <a:gdLst/>
            <a:ahLst/>
            <a:cxnLst/>
            <a:rect r="r" b="b" t="t" l="l"/>
            <a:pathLst>
              <a:path h="1116288" w="276028">
                <a:moveTo>
                  <a:pt x="0" y="0"/>
                </a:moveTo>
                <a:lnTo>
                  <a:pt x="276027" y="0"/>
                </a:lnTo>
                <a:lnTo>
                  <a:pt x="276027" y="1116288"/>
                </a:lnTo>
                <a:lnTo>
                  <a:pt x="0" y="111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077901"/>
            <a:ext cx="7512099" cy="2819791"/>
          </a:xfrm>
          <a:custGeom>
            <a:avLst/>
            <a:gdLst/>
            <a:ahLst/>
            <a:cxnLst/>
            <a:rect r="r" b="b" t="t" l="l"/>
            <a:pathLst>
              <a:path h="2819791" w="7512099">
                <a:moveTo>
                  <a:pt x="0" y="0"/>
                </a:moveTo>
                <a:lnTo>
                  <a:pt x="7512099" y="0"/>
                </a:lnTo>
                <a:lnTo>
                  <a:pt x="7512099" y="2819791"/>
                </a:lnTo>
                <a:lnTo>
                  <a:pt x="0" y="281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2504" y="5094702"/>
            <a:ext cx="8336796" cy="2786188"/>
          </a:xfrm>
          <a:custGeom>
            <a:avLst/>
            <a:gdLst/>
            <a:ahLst/>
            <a:cxnLst/>
            <a:rect r="r" b="b" t="t" l="l"/>
            <a:pathLst>
              <a:path h="2786188" w="8336796">
                <a:moveTo>
                  <a:pt x="0" y="0"/>
                </a:moveTo>
                <a:lnTo>
                  <a:pt x="8336796" y="0"/>
                </a:lnTo>
                <a:lnTo>
                  <a:pt x="8336796" y="2786188"/>
                </a:lnTo>
                <a:lnTo>
                  <a:pt x="0" y="2786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73705"/>
            <a:ext cx="1623060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Per affrontare la problematica legata alla presenza di classi minoritarie, è stata applicata una tecnica di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data augmentation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BILANCIAMENTO DEL TRAIN 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5179" y="1951634"/>
            <a:ext cx="355734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OVERSAMPLING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38080" y="3838575"/>
            <a:ext cx="232497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Riflessione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92009" y="3838575"/>
            <a:ext cx="231035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Traslazione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35737" y="3838575"/>
            <a:ext cx="208943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Rotazione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58551" y="3838575"/>
            <a:ext cx="163245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Scaling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24381" y="3848100"/>
            <a:ext cx="144866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Shear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50" y="9812381"/>
            <a:ext cx="18288000" cy="471600"/>
            <a:chOff x="0" y="0"/>
            <a:chExt cx="24384000" cy="628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151274" y="9411312"/>
            <a:ext cx="7985151" cy="1123269"/>
            <a:chOff x="0" y="0"/>
            <a:chExt cx="2103085" cy="295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03085" cy="295840"/>
            </a:xfrm>
            <a:custGeom>
              <a:avLst/>
              <a:gdLst/>
              <a:ahLst/>
              <a:cxnLst/>
              <a:rect r="r" b="b" t="t" l="l"/>
              <a:pathLst>
                <a:path h="295840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95840"/>
                  </a:lnTo>
                  <a:lnTo>
                    <a:pt x="0" y="295840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103085" cy="343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51274" y="9663069"/>
            <a:ext cx="2382130" cy="619007"/>
            <a:chOff x="0" y="0"/>
            <a:chExt cx="627392" cy="1630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7392" cy="163031"/>
            </a:xfrm>
            <a:custGeom>
              <a:avLst/>
              <a:gdLst/>
              <a:ahLst/>
              <a:cxnLst/>
              <a:rect r="r" b="b" t="t" l="l"/>
              <a:pathLst>
                <a:path h="163031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31"/>
                  </a:lnTo>
                  <a:lnTo>
                    <a:pt x="0" y="163031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627392" cy="17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pulito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7533404" y="9972572"/>
            <a:ext cx="3156884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10690288" y="9663069"/>
            <a:ext cx="2649764" cy="619007"/>
            <a:chOff x="0" y="0"/>
            <a:chExt cx="697880" cy="1630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7880" cy="163031"/>
            </a:xfrm>
            <a:custGeom>
              <a:avLst/>
              <a:gdLst/>
              <a:ahLst/>
              <a:cxnLst/>
              <a:rect r="r" b="b" t="t" l="l"/>
              <a:pathLst>
                <a:path h="163031" w="697880">
                  <a:moveTo>
                    <a:pt x="0" y="0"/>
                  </a:moveTo>
                  <a:lnTo>
                    <a:pt x="697880" y="0"/>
                  </a:lnTo>
                  <a:lnTo>
                    <a:pt x="697880" y="163031"/>
                  </a:lnTo>
                  <a:lnTo>
                    <a:pt x="0" y="163031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697880" cy="17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bilanciato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646776" y="9613944"/>
            <a:ext cx="299444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sampling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71133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Elaborazione dati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179326" y="4530794"/>
            <a:ext cx="5909626" cy="4436910"/>
          </a:xfrm>
          <a:custGeom>
            <a:avLst/>
            <a:gdLst/>
            <a:ahLst/>
            <a:cxnLst/>
            <a:rect r="r" b="b" t="t" l="l"/>
            <a:pathLst>
              <a:path h="4436910" w="5909626">
                <a:moveTo>
                  <a:pt x="0" y="0"/>
                </a:moveTo>
                <a:lnTo>
                  <a:pt x="5909626" y="0"/>
                </a:lnTo>
                <a:lnTo>
                  <a:pt x="5909626" y="4436909"/>
                </a:lnTo>
                <a:lnTo>
                  <a:pt x="0" y="443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BILANCIAMENTO DEL TRAIN 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70057" y="3797370"/>
            <a:ext cx="474788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RISULTATO OTTENUTO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0" y="9812381"/>
            <a:ext cx="18288000" cy="471600"/>
            <a:chOff x="0" y="0"/>
            <a:chExt cx="24384000" cy="628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51274" y="9411312"/>
            <a:ext cx="7985151" cy="1123269"/>
            <a:chOff x="0" y="0"/>
            <a:chExt cx="2103085" cy="295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085" cy="295840"/>
            </a:xfrm>
            <a:custGeom>
              <a:avLst/>
              <a:gdLst/>
              <a:ahLst/>
              <a:cxnLst/>
              <a:rect r="r" b="b" t="t" l="l"/>
              <a:pathLst>
                <a:path h="295840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95840"/>
                  </a:lnTo>
                  <a:lnTo>
                    <a:pt x="0" y="295840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103085" cy="343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41749" y="9674381"/>
            <a:ext cx="2382130" cy="619125"/>
            <a:chOff x="0" y="0"/>
            <a:chExt cx="627392" cy="1630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7392" cy="163062"/>
            </a:xfrm>
            <a:custGeom>
              <a:avLst/>
              <a:gdLst/>
              <a:ahLst/>
              <a:cxnLst/>
              <a:rect r="r" b="b" t="t" l="l"/>
              <a:pathLst>
                <a:path h="163062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627392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pulito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523879" y="9983943"/>
            <a:ext cx="3166409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10690288" y="9674381"/>
            <a:ext cx="2649764" cy="619125"/>
            <a:chOff x="0" y="0"/>
            <a:chExt cx="697880" cy="1630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7880" cy="163062"/>
            </a:xfrm>
            <a:custGeom>
              <a:avLst/>
              <a:gdLst/>
              <a:ahLst/>
              <a:cxnLst/>
              <a:rect r="r" b="b" t="t" l="l"/>
              <a:pathLst>
                <a:path h="163062" w="697880">
                  <a:moveTo>
                    <a:pt x="0" y="0"/>
                  </a:moveTo>
                  <a:lnTo>
                    <a:pt x="697880" y="0"/>
                  </a:lnTo>
                  <a:lnTo>
                    <a:pt x="697880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697880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bilanciato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646776" y="9613944"/>
            <a:ext cx="299444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sampling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997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Elaborazione dati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5468" y="1951634"/>
            <a:ext cx="355734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UNDERSAMPLING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60082" y="6544461"/>
            <a:ext cx="283515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75.300 immagini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550" y="2768670"/>
            <a:ext cx="1623060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Per affrontare la problematica legata alla presenza di classi maggioritarie, è stata effettuata la rimozione randomica dei campioni da ciascuna classe.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43746" y="1949907"/>
            <a:ext cx="4500624" cy="579662"/>
            <a:chOff x="0" y="0"/>
            <a:chExt cx="1185350" cy="1526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5350" cy="152668"/>
            </a:xfrm>
            <a:custGeom>
              <a:avLst/>
              <a:gdLst/>
              <a:ahLst/>
              <a:cxnLst/>
              <a:rect r="r" b="b" t="t" l="l"/>
              <a:pathLst>
                <a:path h="152668" w="1185350">
                  <a:moveTo>
                    <a:pt x="0" y="0"/>
                  </a:moveTo>
                  <a:lnTo>
                    <a:pt x="1185350" y="0"/>
                  </a:lnTo>
                  <a:lnTo>
                    <a:pt x="1185350" y="152668"/>
                  </a:lnTo>
                  <a:lnTo>
                    <a:pt x="0" y="152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2A4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85350" cy="200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0995" y="5992061"/>
            <a:ext cx="2458056" cy="3043764"/>
          </a:xfrm>
          <a:custGeom>
            <a:avLst/>
            <a:gdLst/>
            <a:ahLst/>
            <a:cxnLst/>
            <a:rect r="r" b="b" t="t" l="l"/>
            <a:pathLst>
              <a:path h="3043764" w="2458056">
                <a:moveTo>
                  <a:pt x="0" y="0"/>
                </a:moveTo>
                <a:lnTo>
                  <a:pt x="2458055" y="0"/>
                </a:lnTo>
                <a:lnTo>
                  <a:pt x="2458055" y="3043764"/>
                </a:lnTo>
                <a:lnTo>
                  <a:pt x="0" y="304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59050" y="5977431"/>
            <a:ext cx="2469870" cy="3058394"/>
          </a:xfrm>
          <a:custGeom>
            <a:avLst/>
            <a:gdLst/>
            <a:ahLst/>
            <a:cxnLst/>
            <a:rect r="r" b="b" t="t" l="l"/>
            <a:pathLst>
              <a:path h="3058394" w="2469870">
                <a:moveTo>
                  <a:pt x="0" y="0"/>
                </a:moveTo>
                <a:lnTo>
                  <a:pt x="2469871" y="0"/>
                </a:lnTo>
                <a:lnTo>
                  <a:pt x="2469871" y="3058394"/>
                </a:lnTo>
                <a:lnTo>
                  <a:pt x="0" y="305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11748" y="5962801"/>
            <a:ext cx="2152496" cy="3043764"/>
          </a:xfrm>
          <a:custGeom>
            <a:avLst/>
            <a:gdLst/>
            <a:ahLst/>
            <a:cxnLst/>
            <a:rect r="r" b="b" t="t" l="l"/>
            <a:pathLst>
              <a:path h="3043764" w="2152496">
                <a:moveTo>
                  <a:pt x="0" y="0"/>
                </a:moveTo>
                <a:lnTo>
                  <a:pt x="2152496" y="0"/>
                </a:lnTo>
                <a:lnTo>
                  <a:pt x="2152496" y="3043764"/>
                </a:lnTo>
                <a:lnTo>
                  <a:pt x="0" y="3043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64244" y="5962801"/>
            <a:ext cx="2152496" cy="3043764"/>
          </a:xfrm>
          <a:custGeom>
            <a:avLst/>
            <a:gdLst/>
            <a:ahLst/>
            <a:cxnLst/>
            <a:rect r="r" b="b" t="t" l="l"/>
            <a:pathLst>
              <a:path h="3043764" w="2152496">
                <a:moveTo>
                  <a:pt x="0" y="0"/>
                </a:moveTo>
                <a:lnTo>
                  <a:pt x="2152496" y="0"/>
                </a:lnTo>
                <a:lnTo>
                  <a:pt x="2152496" y="3043764"/>
                </a:lnTo>
                <a:lnTo>
                  <a:pt x="0" y="3043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97715" y="5962801"/>
            <a:ext cx="4034901" cy="3029134"/>
          </a:xfrm>
          <a:custGeom>
            <a:avLst/>
            <a:gdLst/>
            <a:ahLst/>
            <a:cxnLst/>
            <a:rect r="r" b="b" t="t" l="l"/>
            <a:pathLst>
              <a:path h="3029134" w="4034901">
                <a:moveTo>
                  <a:pt x="0" y="0"/>
                </a:moveTo>
                <a:lnTo>
                  <a:pt x="4034901" y="0"/>
                </a:lnTo>
                <a:lnTo>
                  <a:pt x="4034901" y="3029134"/>
                </a:lnTo>
                <a:lnTo>
                  <a:pt x="0" y="3029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32616" y="5962801"/>
            <a:ext cx="4054389" cy="3043764"/>
          </a:xfrm>
          <a:custGeom>
            <a:avLst/>
            <a:gdLst/>
            <a:ahLst/>
            <a:cxnLst/>
            <a:rect r="r" b="b" t="t" l="l"/>
            <a:pathLst>
              <a:path h="3043764" w="4054389">
                <a:moveTo>
                  <a:pt x="0" y="0"/>
                </a:moveTo>
                <a:lnTo>
                  <a:pt x="4054389" y="0"/>
                </a:lnTo>
                <a:lnTo>
                  <a:pt x="4054389" y="3043764"/>
                </a:lnTo>
                <a:lnTo>
                  <a:pt x="0" y="3043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45281"/>
            <a:ext cx="41307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ANALISI SOGGETTIVA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26374" y="1009650"/>
            <a:ext cx="363525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TEST 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29585" y="2648101"/>
            <a:ext cx="64288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Test non degradato vs. degradato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1178" y="3448201"/>
            <a:ext cx="16505645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Rispetto al test non degradato, il secondo presenta una quantità significativa  di immagini di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bassa qualità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;</a:t>
            </a:r>
          </a:p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le principali problematiche identificate sono:</a:t>
            </a:r>
          </a:p>
          <a:p>
            <a:pPr algn="just">
              <a:lnSpc>
                <a:spcPts val="3120"/>
              </a:lnSpc>
            </a:pPr>
          </a:p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filtro gaussiano</a:t>
            </a:r>
          </a:p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rumore gaussiano</a:t>
            </a:r>
          </a:p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compressione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694911" y="9667875"/>
            <a:ext cx="6898178" cy="619125"/>
            <a:chOff x="0" y="0"/>
            <a:chExt cx="1816804" cy="1630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16804" cy="163062"/>
            </a:xfrm>
            <a:custGeom>
              <a:avLst/>
              <a:gdLst/>
              <a:ahLst/>
              <a:cxnLst/>
              <a:rect r="r" b="b" t="t" l="l"/>
              <a:pathLst>
                <a:path h="163062" w="1816804">
                  <a:moveTo>
                    <a:pt x="0" y="0"/>
                  </a:moveTo>
                  <a:lnTo>
                    <a:pt x="1816804" y="0"/>
                  </a:lnTo>
                  <a:lnTo>
                    <a:pt x="1816804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1816804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Valutazione test set e test set degradato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Elaborazione dati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43746" y="1949907"/>
            <a:ext cx="4500624" cy="579662"/>
            <a:chOff x="0" y="0"/>
            <a:chExt cx="1185350" cy="1526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5350" cy="152668"/>
            </a:xfrm>
            <a:custGeom>
              <a:avLst/>
              <a:gdLst/>
              <a:ahLst/>
              <a:cxnLst/>
              <a:rect r="r" b="b" t="t" l="l"/>
              <a:pathLst>
                <a:path h="152668" w="1185350">
                  <a:moveTo>
                    <a:pt x="0" y="0"/>
                  </a:moveTo>
                  <a:lnTo>
                    <a:pt x="1185350" y="0"/>
                  </a:lnTo>
                  <a:lnTo>
                    <a:pt x="1185350" y="152668"/>
                  </a:lnTo>
                  <a:lnTo>
                    <a:pt x="0" y="152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2A4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85350" cy="200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26374" y="1009650"/>
            <a:ext cx="363525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TEST SET</a:t>
            </a:r>
          </a:p>
          <a:p>
            <a:pPr algn="just">
              <a:lnSpc>
                <a:spcPts val="60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13654" y="1953988"/>
            <a:ext cx="41307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ANALISI OGGETTIVA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199616" y="4597477"/>
            <a:ext cx="6829841" cy="4410333"/>
            <a:chOff x="0" y="0"/>
            <a:chExt cx="9106455" cy="58804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40593" cy="5880445"/>
            </a:xfrm>
            <a:custGeom>
              <a:avLst/>
              <a:gdLst/>
              <a:ahLst/>
              <a:cxnLst/>
              <a:rect r="r" b="b" t="t" l="l"/>
              <a:pathLst>
                <a:path h="5880445" w="7840593">
                  <a:moveTo>
                    <a:pt x="0" y="0"/>
                  </a:moveTo>
                  <a:lnTo>
                    <a:pt x="7840593" y="0"/>
                  </a:lnTo>
                  <a:lnTo>
                    <a:pt x="7840593" y="5880445"/>
                  </a:lnTo>
                  <a:lnTo>
                    <a:pt x="0" y="5880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AutoShape 10" id="10"/>
            <p:cNvSpPr/>
            <p:nvPr/>
          </p:nvSpPr>
          <p:spPr>
            <a:xfrm>
              <a:off x="1004082" y="2257878"/>
              <a:ext cx="6084849" cy="0"/>
            </a:xfrm>
            <a:prstGeom prst="line">
              <a:avLst/>
            </a:prstGeom>
            <a:ln cap="flat" w="38100">
              <a:solidFill>
                <a:srgbClr val="F37F5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-5400000">
              <a:off x="-415193" y="2674122"/>
              <a:ext cx="1632214" cy="275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34"/>
                </a:lnSpc>
              </a:pPr>
              <a:r>
                <a:rPr lang="en-US" sz="1445">
                  <a:solidFill>
                    <a:srgbClr val="1A4169"/>
                  </a:solidFill>
                  <a:latin typeface="Open Sans 1"/>
                </a:rPr>
                <a:t>Brisque coeff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317906" y="5570491"/>
              <a:ext cx="1204781" cy="275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34"/>
                </a:lnSpc>
              </a:pPr>
              <a:r>
                <a:rPr lang="en-US" sz="1445">
                  <a:solidFill>
                    <a:srgbClr val="1A4169"/>
                  </a:solidFill>
                  <a:latin typeface="Open Sans 1"/>
                </a:rPr>
                <a:t>Immagine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238504" y="2124345"/>
              <a:ext cx="1867950" cy="273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23"/>
                </a:lnSpc>
              </a:pPr>
              <a:r>
                <a:rPr lang="en-US" sz="1436">
                  <a:solidFill>
                    <a:srgbClr val="F26D3D"/>
                  </a:solidFill>
                  <a:latin typeface="Open Sans 1 Bold"/>
                </a:rPr>
                <a:t>Brisque medio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376600" y="50800"/>
              <a:ext cx="2970594" cy="275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34"/>
                </a:lnSpc>
              </a:pPr>
              <a:r>
                <a:rPr lang="en-US" sz="1445">
                  <a:solidFill>
                    <a:srgbClr val="1A4169"/>
                  </a:solidFill>
                  <a:latin typeface="Open Sans 1"/>
                </a:rPr>
                <a:t>Analisi test set degradato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43746" y="2806777"/>
            <a:ext cx="1638156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Per valutare la qualità delle immagini è stata effettuata un analisi di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Brisque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, i cui risultati sono:</a:t>
            </a:r>
          </a:p>
          <a:p>
            <a:pPr algn="just">
              <a:lnSpc>
                <a:spcPts val="3120"/>
              </a:lnSpc>
            </a:pPr>
          </a:p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test non degradato: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28.83</a:t>
            </a:r>
          </a:p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test degradato: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 40.06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9810435"/>
            <a:ext cx="18288000" cy="471600"/>
            <a:chOff x="0" y="0"/>
            <a:chExt cx="24384000" cy="62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921327" y="9434881"/>
            <a:ext cx="11698329" cy="899744"/>
            <a:chOff x="0" y="0"/>
            <a:chExt cx="15597772" cy="11996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597772" cy="1199615"/>
            </a:xfrm>
            <a:custGeom>
              <a:avLst/>
              <a:gdLst/>
              <a:ahLst/>
              <a:cxnLst/>
              <a:rect r="r" b="b" t="t" l="l"/>
              <a:pathLst>
                <a:path h="1199615" w="15597772">
                  <a:moveTo>
                    <a:pt x="15597772" y="0"/>
                  </a:moveTo>
                  <a:lnTo>
                    <a:pt x="0" y="0"/>
                  </a:lnTo>
                  <a:lnTo>
                    <a:pt x="0" y="1199615"/>
                  </a:lnTo>
                  <a:lnTo>
                    <a:pt x="15597772" y="1199615"/>
                  </a:lnTo>
                  <a:close/>
                </a:path>
              </a:pathLst>
            </a:custGeom>
            <a:solidFill>
              <a:srgbClr val="FBF3E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923301" y="9667875"/>
            <a:ext cx="6898178" cy="619125"/>
            <a:chOff x="0" y="0"/>
            <a:chExt cx="1816804" cy="1630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16804" cy="163062"/>
            </a:xfrm>
            <a:custGeom>
              <a:avLst/>
              <a:gdLst/>
              <a:ahLst/>
              <a:cxnLst/>
              <a:rect r="r" b="b" t="t" l="l"/>
              <a:pathLst>
                <a:path h="163062" w="1816804">
                  <a:moveTo>
                    <a:pt x="0" y="0"/>
                  </a:moveTo>
                  <a:lnTo>
                    <a:pt x="1816804" y="0"/>
                  </a:lnTo>
                  <a:lnTo>
                    <a:pt x="1816804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816804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Valutazione test set e test set degradato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9821479" y="9972472"/>
            <a:ext cx="2414073" cy="4965"/>
          </a:xfrm>
          <a:prstGeom prst="line">
            <a:avLst/>
          </a:prstGeom>
          <a:ln cap="flat" w="57150">
            <a:solidFill>
              <a:srgbClr val="EF502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4" id="24"/>
          <p:cNvGrpSpPr/>
          <p:nvPr/>
        </p:nvGrpSpPr>
        <p:grpSpPr>
          <a:xfrm rot="0">
            <a:off x="12235552" y="9662910"/>
            <a:ext cx="2910203" cy="619125"/>
            <a:chOff x="0" y="0"/>
            <a:chExt cx="766473" cy="1630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66473" cy="163062"/>
            </a:xfrm>
            <a:custGeom>
              <a:avLst/>
              <a:gdLst/>
              <a:ahLst/>
              <a:cxnLst/>
              <a:rect r="r" b="b" t="t" l="l"/>
              <a:pathLst>
                <a:path h="163062" w="766473">
                  <a:moveTo>
                    <a:pt x="0" y="0"/>
                  </a:moveTo>
                  <a:lnTo>
                    <a:pt x="766473" y="0"/>
                  </a:lnTo>
                  <a:lnTo>
                    <a:pt x="766473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766473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Test degradato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059604" y="9620250"/>
            <a:ext cx="193782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analisi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Elaborazione dati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864483" y="2437527"/>
            <a:ext cx="834143" cy="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632010" y="3707414"/>
            <a:ext cx="8400836" cy="5194917"/>
          </a:xfrm>
          <a:custGeom>
            <a:avLst/>
            <a:gdLst/>
            <a:ahLst/>
            <a:cxnLst/>
            <a:rect r="r" b="b" t="t" l="l"/>
            <a:pathLst>
              <a:path h="5194917" w="8400836">
                <a:moveTo>
                  <a:pt x="0" y="0"/>
                </a:moveTo>
                <a:lnTo>
                  <a:pt x="8400835" y="0"/>
                </a:lnTo>
                <a:lnTo>
                  <a:pt x="8400835" y="5194917"/>
                </a:lnTo>
                <a:lnTo>
                  <a:pt x="0" y="5194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E2A47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869419" y="1009650"/>
            <a:ext cx="854886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TRAIN SET DEGRADATO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6926" y="2113677"/>
            <a:ext cx="88755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FASE DI DEGRADAZIONE   -data augmentation-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6926" y="2897789"/>
            <a:ext cx="1617958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La quantità di immagini all’interno di ogni classe è stata degradata nel seguente modo: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99040" y="2194639"/>
            <a:ext cx="633611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Viene considerata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una classe alla volta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50" y="9812381"/>
            <a:ext cx="18288000" cy="471600"/>
            <a:chOff x="0" y="0"/>
            <a:chExt cx="24384000" cy="628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980473" y="9484258"/>
            <a:ext cx="8327054" cy="899744"/>
            <a:chOff x="0" y="0"/>
            <a:chExt cx="11102739" cy="11996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02739" cy="1199615"/>
            </a:xfrm>
            <a:custGeom>
              <a:avLst/>
              <a:gdLst/>
              <a:ahLst/>
              <a:cxnLst/>
              <a:rect r="r" b="b" t="t" l="l"/>
              <a:pathLst>
                <a:path h="1199615" w="11102739">
                  <a:moveTo>
                    <a:pt x="11102739" y="0"/>
                  </a:moveTo>
                  <a:lnTo>
                    <a:pt x="0" y="0"/>
                  </a:lnTo>
                  <a:lnTo>
                    <a:pt x="0" y="1199615"/>
                  </a:lnTo>
                  <a:lnTo>
                    <a:pt x="11102739" y="1199615"/>
                  </a:lnTo>
                  <a:close/>
                </a:path>
              </a:pathLst>
            </a:custGeom>
            <a:solidFill>
              <a:srgbClr val="FBF3E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980473" y="9706269"/>
            <a:ext cx="2586282" cy="619125"/>
            <a:chOff x="0" y="0"/>
            <a:chExt cx="681161" cy="1630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1161" cy="163062"/>
            </a:xfrm>
            <a:custGeom>
              <a:avLst/>
              <a:gdLst/>
              <a:ahLst/>
              <a:cxnLst/>
              <a:rect r="r" b="b" t="t" l="l"/>
              <a:pathLst>
                <a:path h="163062" w="681161">
                  <a:moveTo>
                    <a:pt x="0" y="0"/>
                  </a:moveTo>
                  <a:lnTo>
                    <a:pt x="681161" y="0"/>
                  </a:lnTo>
                  <a:lnTo>
                    <a:pt x="681161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681161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bilanciato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21245" y="9706269"/>
            <a:ext cx="2586282" cy="619125"/>
            <a:chOff x="0" y="0"/>
            <a:chExt cx="681161" cy="1630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1161" cy="163062"/>
            </a:xfrm>
            <a:custGeom>
              <a:avLst/>
              <a:gdLst/>
              <a:ahLst/>
              <a:cxnLst/>
              <a:rect r="r" b="b" t="t" l="l"/>
              <a:pathLst>
                <a:path h="163062" w="681161">
                  <a:moveTo>
                    <a:pt x="0" y="0"/>
                  </a:moveTo>
                  <a:lnTo>
                    <a:pt x="681161" y="0"/>
                  </a:lnTo>
                  <a:lnTo>
                    <a:pt x="681161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681161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degradato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158703" y="9584881"/>
            <a:ext cx="197059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   degradazione</a:t>
            </a:r>
          </a:p>
        </p:txBody>
      </p:sp>
      <p:sp>
        <p:nvSpPr>
          <p:cNvPr name="AutoShape 20" id="20"/>
          <p:cNvSpPr/>
          <p:nvPr/>
        </p:nvSpPr>
        <p:spPr>
          <a:xfrm>
            <a:off x="7566755" y="10015831"/>
            <a:ext cx="3154490" cy="0"/>
          </a:xfrm>
          <a:prstGeom prst="line">
            <a:avLst/>
          </a:prstGeom>
          <a:ln cap="flat" w="57150">
            <a:solidFill>
              <a:srgbClr val="EF502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1" id="21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Elaborazione dati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550" y="2744731"/>
            <a:ext cx="16230600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Per valutare in modo oggettivo tale procedimento è stata applicata anche in questa fase l’analisi di Brisque, i cui risultati sono:</a:t>
            </a:r>
          </a:p>
          <a:p>
            <a:pPr algn="just">
              <a:lnSpc>
                <a:spcPts val="3120"/>
              </a:lnSpc>
            </a:pPr>
          </a:p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train set non degradato: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28.84</a:t>
            </a:r>
          </a:p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train set degradato: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37.92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Si riportano di seguito degli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esempi 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di immagini degradate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47559" y="5795169"/>
            <a:ext cx="4412362" cy="3309272"/>
          </a:xfrm>
          <a:custGeom>
            <a:avLst/>
            <a:gdLst/>
            <a:ahLst/>
            <a:cxnLst/>
            <a:rect r="r" b="b" t="t" l="l"/>
            <a:pathLst>
              <a:path h="3309272" w="4412362">
                <a:moveTo>
                  <a:pt x="0" y="0"/>
                </a:moveTo>
                <a:lnTo>
                  <a:pt x="4412363" y="0"/>
                </a:lnTo>
                <a:lnTo>
                  <a:pt x="4412363" y="3309272"/>
                </a:lnTo>
                <a:lnTo>
                  <a:pt x="0" y="330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69419" y="1009650"/>
            <a:ext cx="854886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TRAIN SET DEGRADATO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11306"/>
            <a:ext cx="38407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ANALISI DI BRISQUE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50" y="9812381"/>
            <a:ext cx="18288000" cy="471600"/>
            <a:chOff x="0" y="0"/>
            <a:chExt cx="24384000" cy="628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091227" y="9755427"/>
            <a:ext cx="8327054" cy="899744"/>
            <a:chOff x="0" y="0"/>
            <a:chExt cx="11102739" cy="1199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02739" cy="1199615"/>
            </a:xfrm>
            <a:custGeom>
              <a:avLst/>
              <a:gdLst/>
              <a:ahLst/>
              <a:cxnLst/>
              <a:rect r="r" b="b" t="t" l="l"/>
              <a:pathLst>
                <a:path h="1199615" w="11102739">
                  <a:moveTo>
                    <a:pt x="11102739" y="0"/>
                  </a:moveTo>
                  <a:lnTo>
                    <a:pt x="0" y="0"/>
                  </a:lnTo>
                  <a:lnTo>
                    <a:pt x="0" y="1199615"/>
                  </a:lnTo>
                  <a:lnTo>
                    <a:pt x="11102739" y="1199615"/>
                  </a:lnTo>
                  <a:close/>
                </a:path>
              </a:pathLst>
            </a:custGeom>
            <a:solidFill>
              <a:srgbClr val="FBF3E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091227" y="9725799"/>
            <a:ext cx="2586282" cy="619125"/>
            <a:chOff x="0" y="0"/>
            <a:chExt cx="681161" cy="1630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1161" cy="163062"/>
            </a:xfrm>
            <a:custGeom>
              <a:avLst/>
              <a:gdLst/>
              <a:ahLst/>
              <a:cxnLst/>
              <a:rect r="r" b="b" t="t" l="l"/>
              <a:pathLst>
                <a:path h="163062" w="681161">
                  <a:moveTo>
                    <a:pt x="0" y="0"/>
                  </a:moveTo>
                  <a:lnTo>
                    <a:pt x="681161" y="0"/>
                  </a:lnTo>
                  <a:lnTo>
                    <a:pt x="681161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681161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bilanciato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831999" y="9725799"/>
            <a:ext cx="2586282" cy="619125"/>
            <a:chOff x="0" y="0"/>
            <a:chExt cx="681161" cy="1630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1161" cy="163062"/>
            </a:xfrm>
            <a:custGeom>
              <a:avLst/>
              <a:gdLst/>
              <a:ahLst/>
              <a:cxnLst/>
              <a:rect r="r" b="b" t="t" l="l"/>
              <a:pathLst>
                <a:path h="163062" w="681161">
                  <a:moveTo>
                    <a:pt x="0" y="0"/>
                  </a:moveTo>
                  <a:lnTo>
                    <a:pt x="681161" y="0"/>
                  </a:lnTo>
                  <a:lnTo>
                    <a:pt x="681161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681161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degradato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69307" y="9640074"/>
            <a:ext cx="197059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   degradazione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677509" y="10035362"/>
            <a:ext cx="3154490" cy="0"/>
          </a:xfrm>
          <a:prstGeom prst="line">
            <a:avLst/>
          </a:prstGeom>
          <a:ln cap="flat" w="57150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Elaborazione dati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932156" y="5965641"/>
            <a:ext cx="8892896" cy="2968329"/>
            <a:chOff x="0" y="0"/>
            <a:chExt cx="11857194" cy="39577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98352" cy="3957772"/>
            </a:xfrm>
            <a:custGeom>
              <a:avLst/>
              <a:gdLst/>
              <a:ahLst/>
              <a:cxnLst/>
              <a:rect r="r" b="b" t="t" l="l"/>
              <a:pathLst>
                <a:path h="3957772" w="10698352">
                  <a:moveTo>
                    <a:pt x="0" y="0"/>
                  </a:moveTo>
                  <a:lnTo>
                    <a:pt x="10698352" y="0"/>
                  </a:lnTo>
                  <a:lnTo>
                    <a:pt x="10698352" y="3957772"/>
                  </a:lnTo>
                  <a:lnTo>
                    <a:pt x="0" y="395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5932732" y="17554"/>
              <a:ext cx="5924463" cy="3922664"/>
            </a:xfrm>
            <a:custGeom>
              <a:avLst/>
              <a:gdLst/>
              <a:ahLst/>
              <a:cxnLst/>
              <a:rect r="r" b="b" t="t" l="l"/>
              <a:pathLst>
                <a:path h="3922664" w="5924463">
                  <a:moveTo>
                    <a:pt x="0" y="0"/>
                  </a:moveTo>
                  <a:lnTo>
                    <a:pt x="5924462" y="0"/>
                  </a:lnTo>
                  <a:lnTo>
                    <a:pt x="5924462" y="3922664"/>
                  </a:lnTo>
                  <a:lnTo>
                    <a:pt x="0" y="3922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4614" t="0" r="0" b="-25498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45638" y="3617494"/>
            <a:ext cx="1901973" cy="1992120"/>
            <a:chOff x="0" y="0"/>
            <a:chExt cx="2535963" cy="26561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3871" y="747939"/>
              <a:ext cx="1908222" cy="1908222"/>
            </a:xfrm>
            <a:custGeom>
              <a:avLst/>
              <a:gdLst/>
              <a:ahLst/>
              <a:cxnLst/>
              <a:rect r="r" b="b" t="t" l="l"/>
              <a:pathLst>
                <a:path h="1908222" w="1908222">
                  <a:moveTo>
                    <a:pt x="0" y="0"/>
                  </a:moveTo>
                  <a:lnTo>
                    <a:pt x="1908221" y="0"/>
                  </a:lnTo>
                  <a:lnTo>
                    <a:pt x="1908221" y="1908222"/>
                  </a:lnTo>
                  <a:lnTo>
                    <a:pt x="0" y="1908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2535963" cy="79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9"/>
                </a:lnSpc>
              </a:pPr>
              <a:r>
                <a:rPr lang="en-US" sz="1749">
                  <a:solidFill>
                    <a:srgbClr val="1A4169"/>
                  </a:solidFill>
                  <a:latin typeface="Open Sans 2"/>
                </a:rPr>
                <a:t>Modello </a:t>
              </a:r>
            </a:p>
            <a:p>
              <a:pPr algn="ctr">
                <a:lnSpc>
                  <a:spcPts val="2449"/>
                </a:lnSpc>
              </a:pPr>
              <a:r>
                <a:rPr lang="en-US" sz="1749">
                  <a:solidFill>
                    <a:srgbClr val="1A4169"/>
                  </a:solidFill>
                  <a:latin typeface="Open Sans 2"/>
                </a:rPr>
                <a:t>pre-addestrato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40090" y="3617494"/>
            <a:ext cx="1901973" cy="1992120"/>
            <a:chOff x="0" y="0"/>
            <a:chExt cx="2535963" cy="26561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3871" y="747939"/>
              <a:ext cx="1908222" cy="1908222"/>
            </a:xfrm>
            <a:custGeom>
              <a:avLst/>
              <a:gdLst/>
              <a:ahLst/>
              <a:cxnLst/>
              <a:rect r="r" b="b" t="t" l="l"/>
              <a:pathLst>
                <a:path h="1908222" w="1908222">
                  <a:moveTo>
                    <a:pt x="0" y="0"/>
                  </a:moveTo>
                  <a:lnTo>
                    <a:pt x="1908221" y="0"/>
                  </a:lnTo>
                  <a:lnTo>
                    <a:pt x="1908221" y="1908222"/>
                  </a:lnTo>
                  <a:lnTo>
                    <a:pt x="0" y="1908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2535963" cy="79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9"/>
                </a:lnSpc>
              </a:pPr>
              <a:r>
                <a:rPr lang="en-US" sz="1749">
                  <a:solidFill>
                    <a:srgbClr val="1A4169"/>
                  </a:solidFill>
                  <a:latin typeface="Open Sans 2"/>
                </a:rPr>
                <a:t>Modello </a:t>
              </a:r>
            </a:p>
            <a:p>
              <a:pPr algn="ctr">
                <a:lnSpc>
                  <a:spcPts val="2449"/>
                </a:lnSpc>
              </a:pPr>
              <a:r>
                <a:rPr lang="en-US" sz="1749">
                  <a:solidFill>
                    <a:srgbClr val="1A4169"/>
                  </a:solidFill>
                  <a:latin typeface="Open Sans 2"/>
                </a:rPr>
                <a:t>fine-tuned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96686" y="6368956"/>
            <a:ext cx="1599877" cy="1241796"/>
            <a:chOff x="0" y="0"/>
            <a:chExt cx="2133169" cy="16557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88356" y="295883"/>
              <a:ext cx="1359845" cy="1359845"/>
            </a:xfrm>
            <a:custGeom>
              <a:avLst/>
              <a:gdLst/>
              <a:ahLst/>
              <a:cxnLst/>
              <a:rect r="r" b="b" t="t" l="l"/>
              <a:pathLst>
                <a:path h="1359845" w="1359845">
                  <a:moveTo>
                    <a:pt x="0" y="0"/>
                  </a:moveTo>
                  <a:lnTo>
                    <a:pt x="1359845" y="0"/>
                  </a:lnTo>
                  <a:lnTo>
                    <a:pt x="1359845" y="1359845"/>
                  </a:lnTo>
                  <a:lnTo>
                    <a:pt x="0" y="135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2133169" cy="324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0"/>
                </a:lnSpc>
              </a:pPr>
              <a:r>
                <a:rPr lang="en-US" sz="1471">
                  <a:solidFill>
                    <a:srgbClr val="1A4169"/>
                  </a:solidFill>
                  <a:latin typeface="Open Sans 2"/>
                </a:rPr>
                <a:t>Dati generici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MODELLO DI CLASSIFICAZIONE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550" y="2411300"/>
            <a:ext cx="1623060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Per il task di classificazione sui test set ci si è serviti di una tecnica di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transfer learning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, nonché quella di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fine tuning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.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390558" y="6368956"/>
            <a:ext cx="1401037" cy="1241796"/>
            <a:chOff x="0" y="0"/>
            <a:chExt cx="1868049" cy="16557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76180" y="540039"/>
              <a:ext cx="1115689" cy="1115689"/>
            </a:xfrm>
            <a:custGeom>
              <a:avLst/>
              <a:gdLst/>
              <a:ahLst/>
              <a:cxnLst/>
              <a:rect r="r" b="b" t="t" l="l"/>
              <a:pathLst>
                <a:path h="1115689" w="1115689">
                  <a:moveTo>
                    <a:pt x="0" y="0"/>
                  </a:moveTo>
                  <a:lnTo>
                    <a:pt x="1115689" y="0"/>
                  </a:lnTo>
                  <a:lnTo>
                    <a:pt x="1115689" y="1115689"/>
                  </a:lnTo>
                  <a:lnTo>
                    <a:pt x="0" y="111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1868049" cy="599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3"/>
                </a:lnSpc>
              </a:pPr>
              <a:r>
                <a:rPr lang="en-US" sz="1288">
                  <a:solidFill>
                    <a:srgbClr val="1A4169"/>
                  </a:solidFill>
                  <a:latin typeface="Open Sans 2"/>
                </a:rPr>
                <a:t>Dominio o task di dati specifici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H="true" flipV="true">
            <a:off x="7196624" y="5609615"/>
            <a:ext cx="0" cy="759341"/>
          </a:xfrm>
          <a:prstGeom prst="line">
            <a:avLst/>
          </a:prstGeom>
          <a:ln cap="flat" w="38100">
            <a:solidFill>
              <a:srgbClr val="27598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V="true">
            <a:off x="11091076" y="5609615"/>
            <a:ext cx="0" cy="759341"/>
          </a:xfrm>
          <a:prstGeom prst="line">
            <a:avLst/>
          </a:prstGeom>
          <a:ln cap="flat" w="38100">
            <a:solidFill>
              <a:srgbClr val="27598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7772457" y="5631005"/>
            <a:ext cx="2618050" cy="6174"/>
          </a:xfrm>
          <a:prstGeom prst="line">
            <a:avLst/>
          </a:prstGeom>
          <a:ln cap="flat" w="28575">
            <a:solidFill>
              <a:srgbClr val="2759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8147610" y="5287813"/>
            <a:ext cx="1834426" cy="29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2"/>
              </a:lnSpc>
            </a:pPr>
            <a:r>
              <a:rPr lang="en-US" sz="1751">
                <a:solidFill>
                  <a:srgbClr val="1A4169"/>
                </a:solidFill>
                <a:latin typeface="Open Sans 2"/>
              </a:rPr>
              <a:t>Transfer Learning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550" y="8086610"/>
            <a:ext cx="26853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Modelli utilizzati: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0408" y="8648585"/>
            <a:ext cx="222581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ResNet101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46112" y="8648585"/>
            <a:ext cx="203705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ResNet50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33047" y="8648585"/>
            <a:ext cx="275110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EfficientNetB0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-150" y="9834450"/>
            <a:ext cx="18288000" cy="471600"/>
            <a:chOff x="0" y="0"/>
            <a:chExt cx="24384000" cy="628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410750" y="9437547"/>
            <a:ext cx="8327054" cy="899744"/>
            <a:chOff x="0" y="0"/>
            <a:chExt cx="11102739" cy="11996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102739" cy="1199615"/>
            </a:xfrm>
            <a:custGeom>
              <a:avLst/>
              <a:gdLst/>
              <a:ahLst/>
              <a:cxnLst/>
              <a:rect r="r" b="b" t="t" l="l"/>
              <a:pathLst>
                <a:path h="1199615" w="11102739">
                  <a:moveTo>
                    <a:pt x="11102739" y="0"/>
                  </a:moveTo>
                  <a:lnTo>
                    <a:pt x="0" y="0"/>
                  </a:lnTo>
                  <a:lnTo>
                    <a:pt x="0" y="1199615"/>
                  </a:lnTo>
                  <a:lnTo>
                    <a:pt x="11102739" y="1199615"/>
                  </a:lnTo>
                  <a:close/>
                </a:path>
              </a:pathLst>
            </a:custGeom>
            <a:solidFill>
              <a:srgbClr val="FBF3E5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826504" y="9686925"/>
            <a:ext cx="3889024" cy="619125"/>
            <a:chOff x="0" y="0"/>
            <a:chExt cx="1024270" cy="1630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4270" cy="163062"/>
            </a:xfrm>
            <a:custGeom>
              <a:avLst/>
              <a:gdLst/>
              <a:ahLst/>
              <a:cxnLst/>
              <a:rect r="r" b="b" t="t" l="l"/>
              <a:pathLst>
                <a:path h="163062" w="1024270">
                  <a:moveTo>
                    <a:pt x="0" y="0"/>
                  </a:moveTo>
                  <a:lnTo>
                    <a:pt x="1024270" y="0"/>
                  </a:lnTo>
                  <a:lnTo>
                    <a:pt x="1024270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024270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Modello</a:t>
              </a:r>
              <a:r>
                <a:rPr lang="en-US" sz="2000">
                  <a:solidFill>
                    <a:srgbClr val="FFFFFF"/>
                  </a:solidFill>
                  <a:latin typeface="Open Sans 1"/>
                </a:rPr>
                <a:t> pre-addestrato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032303" y="9686925"/>
            <a:ext cx="7309974" cy="619125"/>
            <a:chOff x="0" y="0"/>
            <a:chExt cx="1925261" cy="1630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25261" cy="163062"/>
            </a:xfrm>
            <a:custGeom>
              <a:avLst/>
              <a:gdLst/>
              <a:ahLst/>
              <a:cxnLst/>
              <a:rect r="r" b="b" t="t" l="l"/>
              <a:pathLst>
                <a:path h="163062" w="1925261">
                  <a:moveTo>
                    <a:pt x="0" y="0"/>
                  </a:moveTo>
                  <a:lnTo>
                    <a:pt x="1925261" y="0"/>
                  </a:lnTo>
                  <a:lnTo>
                    <a:pt x="1925261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925261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Personalizzazione del modello per 251 classi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>
            <a:off x="5715528" y="9996488"/>
            <a:ext cx="3316775" cy="0"/>
          </a:xfrm>
          <a:prstGeom prst="line">
            <a:avLst/>
          </a:prstGeom>
          <a:ln cap="flat" w="57150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6" id="36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1906476"/>
            <a:ext cx="355734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L’APPROCCIO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AutoShape 4" id="4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2452183"/>
            <a:ext cx="478465" cy="239233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BA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MODELLO DI CLASSIFICAZIONE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71713"/>
            <a:ext cx="424007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ResNet101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4975" y="2752725"/>
            <a:ext cx="665902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Utilizzato come baseline model nel paper di riferimento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7190" y="2367012"/>
            <a:ext cx="129161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Perchè?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665877" y="2643059"/>
            <a:ext cx="478465" cy="239233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7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010650" y="2971800"/>
            <a:ext cx="824202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Batch size = 256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Epoche = 20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Validation split = 0.2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Ottimizzatore = Adagrad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Learning Rate = 0.01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Loss function = Categorical Crossentropy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Metriche = Accuracy top-1, Accuracy top-3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48100" y="2529312"/>
            <a:ext cx="249154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Configurazione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3728533"/>
            <a:ext cx="478465" cy="239233"/>
            <a:chOff x="0" y="0"/>
            <a:chExt cx="812800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28775" y="4038600"/>
            <a:ext cx="713748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Cutting point per fine tuning = “avg_pool”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Inserimento di un layer denso con 251 neuroni con attivazione “softmax”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30990" y="3643362"/>
            <a:ext cx="284667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Transfer learning</a:t>
            </a:r>
          </a:p>
        </p:txBody>
      </p:sp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3241039" y="5825738"/>
          <a:ext cx="10849675" cy="3808472"/>
        </p:xfrm>
        <a:graphic>
          <a:graphicData uri="http://schemas.openxmlformats.org/drawingml/2006/table">
            <a:tbl>
              <a:tblPr/>
              <a:tblGrid>
                <a:gridCol w="2816247"/>
                <a:gridCol w="2276643"/>
                <a:gridCol w="2938234"/>
                <a:gridCol w="2818551"/>
              </a:tblGrid>
              <a:tr h="7600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Resnet101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815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23" id="23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151274" y="9738985"/>
            <a:ext cx="7985151" cy="798615"/>
            <a:chOff x="0" y="0"/>
            <a:chExt cx="2103085" cy="2103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03085" cy="210335"/>
            </a:xfrm>
            <a:custGeom>
              <a:avLst/>
              <a:gdLst/>
              <a:ahLst/>
              <a:cxnLst/>
              <a:rect r="r" b="b" t="t" l="l"/>
              <a:pathLst>
                <a:path h="210335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10335"/>
                  </a:lnTo>
                  <a:lnTo>
                    <a:pt x="0" y="210335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103085" cy="25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932516" y="9667875"/>
            <a:ext cx="2600888" cy="619125"/>
            <a:chOff x="0" y="0"/>
            <a:chExt cx="685008" cy="1630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85008" cy="163062"/>
            </a:xfrm>
            <a:custGeom>
              <a:avLst/>
              <a:gdLst/>
              <a:ahLst/>
              <a:cxnLst/>
              <a:rect r="r" b="b" t="t" l="l"/>
              <a:pathLst>
                <a:path h="163062" w="685008">
                  <a:moveTo>
                    <a:pt x="0" y="0"/>
                  </a:moveTo>
                  <a:lnTo>
                    <a:pt x="685008" y="0"/>
                  </a:lnTo>
                  <a:lnTo>
                    <a:pt x="685008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685008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Addestramento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7533404" y="9977438"/>
            <a:ext cx="322089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5" id="35"/>
          <p:cNvGrpSpPr/>
          <p:nvPr/>
        </p:nvGrpSpPr>
        <p:grpSpPr>
          <a:xfrm rot="0">
            <a:off x="10754296" y="9667875"/>
            <a:ext cx="2382130" cy="619125"/>
            <a:chOff x="0" y="0"/>
            <a:chExt cx="627392" cy="16306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27392" cy="163062"/>
            </a:xfrm>
            <a:custGeom>
              <a:avLst/>
              <a:gdLst/>
              <a:ahLst/>
              <a:cxnLst/>
              <a:rect r="r" b="b" t="t" l="l"/>
              <a:pathLst>
                <a:path h="163062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627392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142540" y="1878319"/>
            <a:ext cx="6873626" cy="640883"/>
            <a:chOff x="0" y="0"/>
            <a:chExt cx="9164834" cy="85451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17074" y="0"/>
              <a:ext cx="8747760" cy="818364"/>
              <a:chOff x="0" y="0"/>
              <a:chExt cx="1727953" cy="16165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27953" cy="161652"/>
              </a:xfrm>
              <a:custGeom>
                <a:avLst/>
                <a:gdLst/>
                <a:ahLst/>
                <a:cxnLst/>
                <a:rect r="r" b="b" t="t" l="l"/>
                <a:pathLst>
                  <a:path h="161652" w="1727953">
                    <a:moveTo>
                      <a:pt x="0" y="0"/>
                    </a:moveTo>
                    <a:lnTo>
                      <a:pt x="1727953" y="0"/>
                    </a:lnTo>
                    <a:lnTo>
                      <a:pt x="1727953" y="161652"/>
                    </a:lnTo>
                    <a:lnTo>
                      <a:pt x="0" y="161652"/>
                    </a:lnTo>
                    <a:close/>
                  </a:path>
                </a:pathLst>
              </a:custGeom>
              <a:solidFill>
                <a:srgbClr val="F5DCB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1727953" cy="1711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3827"/>
              <a:ext cx="827057" cy="840683"/>
              <a:chOff x="0" y="0"/>
              <a:chExt cx="812800" cy="8261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26191"/>
              </a:xfrm>
              <a:custGeom>
                <a:avLst/>
                <a:gdLst/>
                <a:ahLst/>
                <a:cxnLst/>
                <a:rect r="r" b="b" t="t" l="l"/>
                <a:pathLst>
                  <a:path h="826191" w="812800">
                    <a:moveTo>
                      <a:pt x="406400" y="0"/>
                    </a:moveTo>
                    <a:cubicBezTo>
                      <a:pt x="181951" y="0"/>
                      <a:pt x="0" y="184949"/>
                      <a:pt x="0" y="413096"/>
                    </a:cubicBezTo>
                    <a:cubicBezTo>
                      <a:pt x="0" y="641242"/>
                      <a:pt x="181951" y="826191"/>
                      <a:pt x="406400" y="826191"/>
                    </a:cubicBezTo>
                    <a:cubicBezTo>
                      <a:pt x="630849" y="826191"/>
                      <a:pt x="812800" y="641242"/>
                      <a:pt x="812800" y="413096"/>
                    </a:cubicBezTo>
                    <a:cubicBezTo>
                      <a:pt x="812800" y="18494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3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67930"/>
                <a:ext cx="660400" cy="6808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Open Sans 1"/>
                  </a:rPr>
                  <a:t>2</a:t>
                </a: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4981242" y="1009650"/>
            <a:ext cx="83255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INDICE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2432" y="2482567"/>
            <a:ext cx="5930138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Train set</a:t>
            </a:r>
          </a:p>
          <a:p>
            <a:pPr algn="just" marL="1122684" indent="-374228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 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analisi</a:t>
            </a:r>
          </a:p>
          <a:p>
            <a:pPr algn="just" marL="1122684" indent="-374228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 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pulizia</a:t>
            </a:r>
          </a:p>
          <a:p>
            <a:pPr algn="just" marL="1122684" indent="-374228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bilanciamento</a:t>
            </a:r>
          </a:p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Test set</a:t>
            </a:r>
          </a:p>
          <a:p>
            <a:pPr algn="just" marL="1122684" indent="-374228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analisi soggettiva</a:t>
            </a:r>
          </a:p>
          <a:p>
            <a:pPr algn="just" marL="1122684" indent="-374228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analisi oggettiva</a:t>
            </a:r>
          </a:p>
          <a:p>
            <a:pPr algn="just" marL="561342" indent="-28067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Train set degradato</a:t>
            </a:r>
          </a:p>
          <a:p>
            <a:pPr algn="just" marL="1122684" indent="-374228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data augmentation</a:t>
            </a:r>
          </a:p>
          <a:p>
            <a:pPr algn="just" marL="1122684" indent="-374228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analisi oggettiva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2432" y="7229824"/>
            <a:ext cx="5930138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Approccio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Analisi visiva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Analisi oggettiva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Analisi soggettiva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Domanda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2607" y="7229824"/>
            <a:ext cx="5485154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Approccio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Esempio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Risultati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Analisi oggettiva</a:t>
            </a:r>
          </a:p>
          <a:p>
            <a:pPr>
              <a:lnSpc>
                <a:spcPts val="31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992607" y="2509676"/>
            <a:ext cx="6023559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Approccio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P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resentazione dei modelli di classificazione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R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isultati ottenuti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A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nalisi visiva efficientnet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test non degradato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test degradato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92607" y="1913011"/>
            <a:ext cx="517349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FASE SPERIMENTALE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51750" y="1878319"/>
            <a:ext cx="6560820" cy="613773"/>
            <a:chOff x="0" y="0"/>
            <a:chExt cx="1727953" cy="1616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27953" cy="161652"/>
            </a:xfrm>
            <a:custGeom>
              <a:avLst/>
              <a:gdLst/>
              <a:ahLst/>
              <a:cxnLst/>
              <a:rect r="r" b="b" t="t" l="l"/>
              <a:pathLst>
                <a:path h="161652" w="1727953">
                  <a:moveTo>
                    <a:pt x="0" y="0"/>
                  </a:moveTo>
                  <a:lnTo>
                    <a:pt x="1727953" y="0"/>
                  </a:lnTo>
                  <a:lnTo>
                    <a:pt x="1727953" y="161652"/>
                  </a:lnTo>
                  <a:lnTo>
                    <a:pt x="0" y="161652"/>
                  </a:lnTo>
                  <a:close/>
                </a:path>
              </a:pathLst>
            </a:custGeom>
            <a:solidFill>
              <a:srgbClr val="F5DCB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1727953" cy="171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282432" y="1899456"/>
            <a:ext cx="412505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E2A47"/>
                </a:solidFill>
                <a:latin typeface="Open Sans 2 Bold"/>
              </a:rPr>
              <a:t>ELABORAZIONE DATI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38945" y="1888689"/>
            <a:ext cx="620293" cy="630512"/>
            <a:chOff x="0" y="0"/>
            <a:chExt cx="812800" cy="82619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26191"/>
            </a:xfrm>
            <a:custGeom>
              <a:avLst/>
              <a:gdLst/>
              <a:ahLst/>
              <a:cxnLst/>
              <a:rect r="r" b="b" t="t" l="l"/>
              <a:pathLst>
                <a:path h="826191" w="812800">
                  <a:moveTo>
                    <a:pt x="406400" y="0"/>
                  </a:moveTo>
                  <a:cubicBezTo>
                    <a:pt x="181951" y="0"/>
                    <a:pt x="0" y="184949"/>
                    <a:pt x="0" y="413096"/>
                  </a:cubicBezTo>
                  <a:cubicBezTo>
                    <a:pt x="0" y="641242"/>
                    <a:pt x="181951" y="826191"/>
                    <a:pt x="406400" y="826191"/>
                  </a:cubicBezTo>
                  <a:cubicBezTo>
                    <a:pt x="630849" y="826191"/>
                    <a:pt x="812800" y="641242"/>
                    <a:pt x="812800" y="413096"/>
                  </a:cubicBezTo>
                  <a:cubicBezTo>
                    <a:pt x="812800" y="1849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3E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67930"/>
              <a:ext cx="660400" cy="68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1"/>
                </a:rPr>
                <a:t>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38945" y="6492592"/>
            <a:ext cx="6873626" cy="640883"/>
            <a:chOff x="0" y="0"/>
            <a:chExt cx="9164834" cy="85451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417074" y="0"/>
              <a:ext cx="8747760" cy="818364"/>
              <a:chOff x="0" y="0"/>
              <a:chExt cx="1727953" cy="16165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727953" cy="161652"/>
              </a:xfrm>
              <a:custGeom>
                <a:avLst/>
                <a:gdLst/>
                <a:ahLst/>
                <a:cxnLst/>
                <a:rect r="r" b="b" t="t" l="l"/>
                <a:pathLst>
                  <a:path h="161652" w="1727953">
                    <a:moveTo>
                      <a:pt x="0" y="0"/>
                    </a:moveTo>
                    <a:lnTo>
                      <a:pt x="1727953" y="0"/>
                    </a:lnTo>
                    <a:lnTo>
                      <a:pt x="1727953" y="161652"/>
                    </a:lnTo>
                    <a:lnTo>
                      <a:pt x="0" y="161652"/>
                    </a:lnTo>
                    <a:close/>
                  </a:path>
                </a:pathLst>
              </a:custGeom>
              <a:solidFill>
                <a:srgbClr val="F5DCB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9525"/>
                <a:ext cx="1727953" cy="1711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13827"/>
              <a:ext cx="827057" cy="840683"/>
              <a:chOff x="0" y="0"/>
              <a:chExt cx="812800" cy="82619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26191"/>
              </a:xfrm>
              <a:custGeom>
                <a:avLst/>
                <a:gdLst/>
                <a:ahLst/>
                <a:cxnLst/>
                <a:rect r="r" b="b" t="t" l="l"/>
                <a:pathLst>
                  <a:path h="826191" w="812800">
                    <a:moveTo>
                      <a:pt x="406400" y="0"/>
                    </a:moveTo>
                    <a:cubicBezTo>
                      <a:pt x="181951" y="0"/>
                      <a:pt x="0" y="184949"/>
                      <a:pt x="0" y="413096"/>
                    </a:cubicBezTo>
                    <a:cubicBezTo>
                      <a:pt x="0" y="641242"/>
                      <a:pt x="181951" y="826191"/>
                      <a:pt x="406400" y="826191"/>
                    </a:cubicBezTo>
                    <a:cubicBezTo>
                      <a:pt x="630849" y="826191"/>
                      <a:pt x="812800" y="641242"/>
                      <a:pt x="812800" y="413096"/>
                    </a:cubicBezTo>
                    <a:cubicBezTo>
                      <a:pt x="812800" y="18494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3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67930"/>
                <a:ext cx="660400" cy="6808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Open Sans 1"/>
                  </a:rPr>
                  <a:t>3</a:t>
                </a:r>
              </a:p>
            </p:txBody>
          </p:sp>
        </p:grpSp>
      </p:grpSp>
      <p:sp>
        <p:nvSpPr>
          <p:cNvPr name="TextBox 33" id="33"/>
          <p:cNvSpPr txBox="true"/>
          <p:nvPr/>
        </p:nvSpPr>
        <p:spPr>
          <a:xfrm rot="0">
            <a:off x="2282432" y="6502117"/>
            <a:ext cx="498665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SIMILARITY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142540" y="6492592"/>
            <a:ext cx="6873626" cy="640883"/>
            <a:chOff x="0" y="0"/>
            <a:chExt cx="9164834" cy="85451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417074" y="0"/>
              <a:ext cx="8747760" cy="818364"/>
              <a:chOff x="0" y="0"/>
              <a:chExt cx="1727953" cy="16165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27953" cy="161652"/>
              </a:xfrm>
              <a:custGeom>
                <a:avLst/>
                <a:gdLst/>
                <a:ahLst/>
                <a:cxnLst/>
                <a:rect r="r" b="b" t="t" l="l"/>
                <a:pathLst>
                  <a:path h="161652" w="1727953">
                    <a:moveTo>
                      <a:pt x="0" y="0"/>
                    </a:moveTo>
                    <a:lnTo>
                      <a:pt x="1727953" y="0"/>
                    </a:lnTo>
                    <a:lnTo>
                      <a:pt x="1727953" y="161652"/>
                    </a:lnTo>
                    <a:lnTo>
                      <a:pt x="0" y="161652"/>
                    </a:lnTo>
                    <a:close/>
                  </a:path>
                </a:pathLst>
              </a:custGeom>
              <a:solidFill>
                <a:srgbClr val="F5DCBD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"/>
                <a:ext cx="1727953" cy="1711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13827"/>
              <a:ext cx="827057" cy="840683"/>
              <a:chOff x="0" y="0"/>
              <a:chExt cx="812800" cy="82619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26191"/>
              </a:xfrm>
              <a:custGeom>
                <a:avLst/>
                <a:gdLst/>
                <a:ahLst/>
                <a:cxnLst/>
                <a:rect r="r" b="b" t="t" l="l"/>
                <a:pathLst>
                  <a:path h="826191" w="812800">
                    <a:moveTo>
                      <a:pt x="406400" y="0"/>
                    </a:moveTo>
                    <a:cubicBezTo>
                      <a:pt x="181951" y="0"/>
                      <a:pt x="0" y="184949"/>
                      <a:pt x="0" y="413096"/>
                    </a:cubicBezTo>
                    <a:cubicBezTo>
                      <a:pt x="0" y="641242"/>
                      <a:pt x="181951" y="826191"/>
                      <a:pt x="406400" y="826191"/>
                    </a:cubicBezTo>
                    <a:cubicBezTo>
                      <a:pt x="630849" y="826191"/>
                      <a:pt x="812800" y="641242"/>
                      <a:pt x="812800" y="413096"/>
                    </a:cubicBezTo>
                    <a:cubicBezTo>
                      <a:pt x="812800" y="18494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3E5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67930"/>
                <a:ext cx="660400" cy="6808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Open Sans 1"/>
                  </a:rPr>
                  <a:t>4</a:t>
                </a:r>
              </a:p>
            </p:txBody>
          </p:sp>
        </p:grpSp>
      </p:grpSp>
      <p:sp>
        <p:nvSpPr>
          <p:cNvPr name="TextBox 41" id="41"/>
          <p:cNvSpPr txBox="true"/>
          <p:nvPr/>
        </p:nvSpPr>
        <p:spPr>
          <a:xfrm rot="0">
            <a:off x="10992607" y="6527284"/>
            <a:ext cx="498665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IMAGE DETECTION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AutoShape 4" id="4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2452183"/>
            <a:ext cx="478465" cy="239233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BA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65877" y="2643059"/>
            <a:ext cx="478465" cy="239233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7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3728533"/>
            <a:ext cx="478465" cy="239233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3241039" y="5825738"/>
          <a:ext cx="10854438" cy="3813235"/>
        </p:xfrm>
        <a:graphic>
          <a:graphicData uri="http://schemas.openxmlformats.org/drawingml/2006/table">
            <a:tbl>
              <a:tblPr/>
              <a:tblGrid>
                <a:gridCol w="2817483"/>
                <a:gridCol w="2277642"/>
                <a:gridCol w="2939524"/>
                <a:gridCol w="2819789"/>
              </a:tblGrid>
              <a:tr h="7610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Resnet101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76102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1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102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102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5" id="15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151274" y="9738985"/>
            <a:ext cx="7985151" cy="798615"/>
            <a:chOff x="0" y="0"/>
            <a:chExt cx="2103085" cy="2103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3085" cy="210335"/>
            </a:xfrm>
            <a:custGeom>
              <a:avLst/>
              <a:gdLst/>
              <a:ahLst/>
              <a:cxnLst/>
              <a:rect r="r" b="b" t="t" l="l"/>
              <a:pathLst>
                <a:path h="210335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10335"/>
                  </a:lnTo>
                  <a:lnTo>
                    <a:pt x="0" y="210335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103085" cy="25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932516" y="9667875"/>
            <a:ext cx="2600888" cy="619125"/>
            <a:chOff x="0" y="0"/>
            <a:chExt cx="685008" cy="1630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5008" cy="163062"/>
            </a:xfrm>
            <a:custGeom>
              <a:avLst/>
              <a:gdLst/>
              <a:ahLst/>
              <a:cxnLst/>
              <a:rect r="r" b="b" t="t" l="l"/>
              <a:pathLst>
                <a:path h="163062" w="685008">
                  <a:moveTo>
                    <a:pt x="0" y="0"/>
                  </a:moveTo>
                  <a:lnTo>
                    <a:pt x="685008" y="0"/>
                  </a:lnTo>
                  <a:lnTo>
                    <a:pt x="685008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685008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Addestramento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7533404" y="9977438"/>
            <a:ext cx="322089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7" id="27"/>
          <p:cNvGrpSpPr/>
          <p:nvPr/>
        </p:nvGrpSpPr>
        <p:grpSpPr>
          <a:xfrm rot="0">
            <a:off x="10754296" y="9667875"/>
            <a:ext cx="2382130" cy="619125"/>
            <a:chOff x="0" y="0"/>
            <a:chExt cx="627392" cy="1630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7392" cy="163062"/>
            </a:xfrm>
            <a:custGeom>
              <a:avLst/>
              <a:gdLst/>
              <a:ahLst/>
              <a:cxnLst/>
              <a:rect r="r" b="b" t="t" l="l"/>
              <a:pathLst>
                <a:path h="163062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627392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4672937">
            <a:off x="13598035" y="7495365"/>
            <a:ext cx="1330229" cy="529673"/>
          </a:xfrm>
          <a:custGeom>
            <a:avLst/>
            <a:gdLst/>
            <a:ahLst/>
            <a:cxnLst/>
            <a:rect r="r" b="b" t="t" l="l"/>
            <a:pathLst>
              <a:path h="529673" w="1330229">
                <a:moveTo>
                  <a:pt x="0" y="0"/>
                </a:moveTo>
                <a:lnTo>
                  <a:pt x="1330229" y="0"/>
                </a:lnTo>
                <a:lnTo>
                  <a:pt x="1330229" y="529673"/>
                </a:lnTo>
                <a:lnTo>
                  <a:pt x="0" y="52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MODELLO DI CLASSIFICAZIONE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1871713"/>
            <a:ext cx="424007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ResNet101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04975" y="2752725"/>
            <a:ext cx="665902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Utilizzato come baseline model nel paper di riferimento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07190" y="2367012"/>
            <a:ext cx="129161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Perchè?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010650" y="2971800"/>
            <a:ext cx="824202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Batch size = 256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Epoche = 20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Validation split = 0.2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Ottimizzatore = Adagrad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Learning Rate = 0.01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Loss function = Categorical Crossentropy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Metriche = Accuracy top-1, Accuracy top-3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48100" y="2529312"/>
            <a:ext cx="249154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Configurazione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8775" y="4038600"/>
            <a:ext cx="713748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Cutting point per fine tuning = “avg_pool”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Inserimento di un layer denso con 251 neuroni con attivazione “softmax”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30990" y="3643362"/>
            <a:ext cx="284667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Transfer learning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661706" y="7533918"/>
            <a:ext cx="51878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 Bold"/>
              </a:rPr>
              <a:t>+5%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MODELLO DI CLASSIFICAZIONE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66346"/>
            <a:ext cx="424007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ResNet50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4975" y="2752725"/>
            <a:ext cx="665902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Stessa tipologia di modello usato come baseline ma meno profondo.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10650" y="2971800"/>
            <a:ext cx="824202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Batch size = 256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Epoche = 20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Validation split = 0.2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Ottimizzatore = Adagrad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Learning Rate = 0.01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Loss function = Categorical Crossentropy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Metriche = Accuracy top-1, Accuracy top-3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8775" y="4038600"/>
            <a:ext cx="713748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Cutting point per fine tuning = “avg_pool”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Inserimento di un layer denso con 251 neuroni con attivazione “softmax”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241039" y="5825490"/>
          <a:ext cx="10849675" cy="3808472"/>
        </p:xfrm>
        <a:graphic>
          <a:graphicData uri="http://schemas.openxmlformats.org/drawingml/2006/table">
            <a:tbl>
              <a:tblPr/>
              <a:tblGrid>
                <a:gridCol w="2816247"/>
                <a:gridCol w="2276643"/>
                <a:gridCol w="2938234"/>
                <a:gridCol w="2818551"/>
              </a:tblGrid>
              <a:tr h="7600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815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AutoShape 11" id="11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151274" y="9729212"/>
            <a:ext cx="7985151" cy="808389"/>
            <a:chOff x="0" y="0"/>
            <a:chExt cx="2103085" cy="2129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03085" cy="212909"/>
            </a:xfrm>
            <a:custGeom>
              <a:avLst/>
              <a:gdLst/>
              <a:ahLst/>
              <a:cxnLst/>
              <a:rect r="r" b="b" t="t" l="l"/>
              <a:pathLst>
                <a:path h="212909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12909"/>
                  </a:lnTo>
                  <a:lnTo>
                    <a:pt x="0" y="212909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103085" cy="26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932516" y="9667875"/>
            <a:ext cx="2600888" cy="619125"/>
            <a:chOff x="0" y="0"/>
            <a:chExt cx="685008" cy="1630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5008" cy="163062"/>
            </a:xfrm>
            <a:custGeom>
              <a:avLst/>
              <a:gdLst/>
              <a:ahLst/>
              <a:cxnLst/>
              <a:rect r="r" b="b" t="t" l="l"/>
              <a:pathLst>
                <a:path h="163062" w="685008">
                  <a:moveTo>
                    <a:pt x="0" y="0"/>
                  </a:moveTo>
                  <a:lnTo>
                    <a:pt x="685008" y="0"/>
                  </a:lnTo>
                  <a:lnTo>
                    <a:pt x="685008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85008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Addestramento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7533404" y="9977438"/>
            <a:ext cx="322089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10754296" y="9667875"/>
            <a:ext cx="2382130" cy="619125"/>
            <a:chOff x="0" y="0"/>
            <a:chExt cx="627392" cy="1630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7392" cy="163062"/>
            </a:xfrm>
            <a:custGeom>
              <a:avLst/>
              <a:gdLst/>
              <a:ahLst/>
              <a:cxnLst/>
              <a:rect r="r" b="b" t="t" l="l"/>
              <a:pathLst>
                <a:path h="163062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627392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2452183"/>
            <a:ext cx="478465" cy="239233"/>
            <a:chOff x="0" y="0"/>
            <a:chExt cx="81280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BA3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07190" y="2367012"/>
            <a:ext cx="129161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Perchè?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28700" y="3728533"/>
            <a:ext cx="478465" cy="239233"/>
            <a:chOff x="0" y="0"/>
            <a:chExt cx="812800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30990" y="3643362"/>
            <a:ext cx="284667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Transfer learning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665877" y="2643059"/>
            <a:ext cx="478465" cy="239233"/>
            <a:chOff x="0" y="0"/>
            <a:chExt cx="812800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7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348100" y="2529312"/>
            <a:ext cx="249154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Configurazione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MODELLO DI CLASSIFICAZIONE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66346"/>
            <a:ext cx="424007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ResNet50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4975" y="2752725"/>
            <a:ext cx="665902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Stessa tipologia di modello usato come baseline ma meno profondo.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10650" y="2971800"/>
            <a:ext cx="824202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Batch size = 256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Epoche = 20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Validation split = 0.2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Ottimizzatore = Adagrad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Learning Rate = 0.01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Loss function = Categorical Crossentropy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Metriche = Accuracy top-1, Accuracy top-3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8775" y="4038600"/>
            <a:ext cx="713748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Cutting point per fine tuning = “avg_pool”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Inserimento di un layer denso con 251 neuroni con attivazione “softmax”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241039" y="5825490"/>
          <a:ext cx="10849675" cy="3808472"/>
        </p:xfrm>
        <a:graphic>
          <a:graphicData uri="http://schemas.openxmlformats.org/drawingml/2006/table">
            <a:tbl>
              <a:tblPr/>
              <a:tblGrid>
                <a:gridCol w="2816247"/>
                <a:gridCol w="2276643"/>
                <a:gridCol w="2938234"/>
                <a:gridCol w="2818551"/>
              </a:tblGrid>
              <a:tr h="7600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815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AutoShape 11" id="11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151274" y="9729212"/>
            <a:ext cx="7985151" cy="808389"/>
            <a:chOff x="0" y="0"/>
            <a:chExt cx="2103085" cy="2129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03085" cy="212909"/>
            </a:xfrm>
            <a:custGeom>
              <a:avLst/>
              <a:gdLst/>
              <a:ahLst/>
              <a:cxnLst/>
              <a:rect r="r" b="b" t="t" l="l"/>
              <a:pathLst>
                <a:path h="212909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12909"/>
                  </a:lnTo>
                  <a:lnTo>
                    <a:pt x="0" y="212909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103085" cy="26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932516" y="9667875"/>
            <a:ext cx="2600888" cy="619125"/>
            <a:chOff x="0" y="0"/>
            <a:chExt cx="685008" cy="1630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5008" cy="163062"/>
            </a:xfrm>
            <a:custGeom>
              <a:avLst/>
              <a:gdLst/>
              <a:ahLst/>
              <a:cxnLst/>
              <a:rect r="r" b="b" t="t" l="l"/>
              <a:pathLst>
                <a:path h="163062" w="685008">
                  <a:moveTo>
                    <a:pt x="0" y="0"/>
                  </a:moveTo>
                  <a:lnTo>
                    <a:pt x="685008" y="0"/>
                  </a:lnTo>
                  <a:lnTo>
                    <a:pt x="685008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85008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Addestramento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7533404" y="9977438"/>
            <a:ext cx="322089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10754296" y="9667875"/>
            <a:ext cx="2382130" cy="619125"/>
            <a:chOff x="0" y="0"/>
            <a:chExt cx="627392" cy="1630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7392" cy="163062"/>
            </a:xfrm>
            <a:custGeom>
              <a:avLst/>
              <a:gdLst/>
              <a:ahLst/>
              <a:cxnLst/>
              <a:rect r="r" b="b" t="t" l="l"/>
              <a:pathLst>
                <a:path h="163062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627392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2452183"/>
            <a:ext cx="478465" cy="239233"/>
            <a:chOff x="0" y="0"/>
            <a:chExt cx="81280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BA3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07190" y="2367012"/>
            <a:ext cx="129161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Perchè?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28700" y="3728533"/>
            <a:ext cx="478465" cy="239233"/>
            <a:chOff x="0" y="0"/>
            <a:chExt cx="812800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30990" y="3643362"/>
            <a:ext cx="284667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Transfer learning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665877" y="2643059"/>
            <a:ext cx="478465" cy="239233"/>
            <a:chOff x="0" y="0"/>
            <a:chExt cx="812800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7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348100" y="2529312"/>
            <a:ext cx="249154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Configurazione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4672937">
            <a:off x="13598035" y="7495365"/>
            <a:ext cx="1330229" cy="529673"/>
          </a:xfrm>
          <a:custGeom>
            <a:avLst/>
            <a:gdLst/>
            <a:ahLst/>
            <a:cxnLst/>
            <a:rect r="r" b="b" t="t" l="l"/>
            <a:pathLst>
              <a:path h="529673" w="1330229">
                <a:moveTo>
                  <a:pt x="0" y="0"/>
                </a:moveTo>
                <a:lnTo>
                  <a:pt x="1330229" y="0"/>
                </a:lnTo>
                <a:lnTo>
                  <a:pt x="1330229" y="529673"/>
                </a:lnTo>
                <a:lnTo>
                  <a:pt x="0" y="52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4661706" y="7533918"/>
            <a:ext cx="51878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 Bold"/>
              </a:rPr>
              <a:t>+5%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MODELLO DI CLASSIFICAZIONE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71713"/>
            <a:ext cx="424007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EfficientNetB0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4975" y="2752725"/>
            <a:ext cx="665902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Modello “più leggero” ma riportato come efficiente in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20175" y="2971800"/>
            <a:ext cx="824202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Batch size = 256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Epoche = 20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Validation split = 0.2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Ottimizzatore = SGD, momentum = 0.9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Learning Rate = 0.01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Loss function = Categorical Crossentropy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Metriche = Accuracy top-1, Accuracy top-3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8775" y="4038600"/>
            <a:ext cx="713748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Cutting point per fine tuning = “top_dropout”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Inserimento di un layer denso con 251 neuroni con attivazione “softmax”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241039" y="5825490"/>
          <a:ext cx="10849675" cy="3808472"/>
        </p:xfrm>
        <a:graphic>
          <a:graphicData uri="http://schemas.openxmlformats.org/drawingml/2006/table">
            <a:tbl>
              <a:tblPr/>
              <a:tblGrid>
                <a:gridCol w="2816247"/>
                <a:gridCol w="2276643"/>
                <a:gridCol w="2938234"/>
                <a:gridCol w="2818551"/>
              </a:tblGrid>
              <a:tr h="7600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EfficientNetB0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815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74%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74%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AutoShape 11" id="11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151274" y="9667875"/>
            <a:ext cx="7985151" cy="869726"/>
            <a:chOff x="0" y="0"/>
            <a:chExt cx="2103085" cy="2290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03085" cy="229064"/>
            </a:xfrm>
            <a:custGeom>
              <a:avLst/>
              <a:gdLst/>
              <a:ahLst/>
              <a:cxnLst/>
              <a:rect r="r" b="b" t="t" l="l"/>
              <a:pathLst>
                <a:path h="229064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29064"/>
                  </a:lnTo>
                  <a:lnTo>
                    <a:pt x="0" y="229064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103085" cy="276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932516" y="9667875"/>
            <a:ext cx="2600888" cy="619125"/>
            <a:chOff x="0" y="0"/>
            <a:chExt cx="685008" cy="1630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5008" cy="163062"/>
            </a:xfrm>
            <a:custGeom>
              <a:avLst/>
              <a:gdLst/>
              <a:ahLst/>
              <a:cxnLst/>
              <a:rect r="r" b="b" t="t" l="l"/>
              <a:pathLst>
                <a:path h="163062" w="685008">
                  <a:moveTo>
                    <a:pt x="0" y="0"/>
                  </a:moveTo>
                  <a:lnTo>
                    <a:pt x="685008" y="0"/>
                  </a:lnTo>
                  <a:lnTo>
                    <a:pt x="685008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85008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Addestramento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7533404" y="9977438"/>
            <a:ext cx="322089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10754296" y="9667875"/>
            <a:ext cx="2382130" cy="619125"/>
            <a:chOff x="0" y="0"/>
            <a:chExt cx="627392" cy="1630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7392" cy="163062"/>
            </a:xfrm>
            <a:custGeom>
              <a:avLst/>
              <a:gdLst/>
              <a:ahLst/>
              <a:cxnLst/>
              <a:rect r="r" b="b" t="t" l="l"/>
              <a:pathLst>
                <a:path h="163062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627392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88388" y="3109106"/>
            <a:ext cx="29352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u="sng">
                <a:solidFill>
                  <a:srgbClr val="1A4169"/>
                </a:solidFill>
                <a:latin typeface="Open Sans 2"/>
                <a:hlinkClick r:id="rId2" tooltip="https://www.researchgate.net/publication/371969177_Food_Classification_Using_Deep_Learning_Presenting_a_New_Food_Segmentation_Dataset"/>
              </a:rPr>
              <a:t>letteratura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2452183"/>
            <a:ext cx="478465" cy="239233"/>
            <a:chOff x="0" y="0"/>
            <a:chExt cx="81280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BA3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707190" y="2367012"/>
            <a:ext cx="129161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Perchè?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28700" y="3728533"/>
            <a:ext cx="478465" cy="239233"/>
            <a:chOff x="0" y="0"/>
            <a:chExt cx="812800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30990" y="3643362"/>
            <a:ext cx="284667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Transfer learning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665877" y="2643059"/>
            <a:ext cx="478465" cy="239233"/>
            <a:chOff x="0" y="0"/>
            <a:chExt cx="812800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7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348100" y="2529312"/>
            <a:ext cx="249154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Configurazione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625306" y="1009650"/>
            <a:ext cx="130370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MODELLO DI CLASSIFICAZIONE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71713"/>
            <a:ext cx="424007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EfficientNetB0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4975" y="2752725"/>
            <a:ext cx="665902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Modello “più leggero” ma riportato come efficiente in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20175" y="2971800"/>
            <a:ext cx="824202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Batch size = 256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Epoche = 20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Validation split = 0.2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Ottimizzatore = SGD, momentum = 0.9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Learning Rate = 0.01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Loss function = Categorical Crossentropy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Metriche = Accuracy top-1, Accuracy top-3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8775" y="4038600"/>
            <a:ext cx="713748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Cutting point per fine tuning = “top_dropout”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Inserimento di un layer denso con 251 neuroni con attivazione “softmax”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241039" y="5825490"/>
          <a:ext cx="10849675" cy="3808472"/>
        </p:xfrm>
        <a:graphic>
          <a:graphicData uri="http://schemas.openxmlformats.org/drawingml/2006/table">
            <a:tbl>
              <a:tblPr/>
              <a:tblGrid>
                <a:gridCol w="2816247"/>
                <a:gridCol w="2276643"/>
                <a:gridCol w="2938234"/>
                <a:gridCol w="2818551"/>
              </a:tblGrid>
              <a:tr h="7600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EfficientNetB0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Test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38%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815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74%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55%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44%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07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 Bold"/>
                        </a:rPr>
                        <a:t>Train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74%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62%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37F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AutoShape 11" id="11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151274" y="9667875"/>
            <a:ext cx="7985151" cy="869726"/>
            <a:chOff x="0" y="0"/>
            <a:chExt cx="2103085" cy="2290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03085" cy="229064"/>
            </a:xfrm>
            <a:custGeom>
              <a:avLst/>
              <a:gdLst/>
              <a:ahLst/>
              <a:cxnLst/>
              <a:rect r="r" b="b" t="t" l="l"/>
              <a:pathLst>
                <a:path h="229064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29064"/>
                  </a:lnTo>
                  <a:lnTo>
                    <a:pt x="0" y="229064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103085" cy="276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932516" y="9667875"/>
            <a:ext cx="2600888" cy="619125"/>
            <a:chOff x="0" y="0"/>
            <a:chExt cx="685008" cy="1630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5008" cy="163062"/>
            </a:xfrm>
            <a:custGeom>
              <a:avLst/>
              <a:gdLst/>
              <a:ahLst/>
              <a:cxnLst/>
              <a:rect r="r" b="b" t="t" l="l"/>
              <a:pathLst>
                <a:path h="163062" w="685008">
                  <a:moveTo>
                    <a:pt x="0" y="0"/>
                  </a:moveTo>
                  <a:lnTo>
                    <a:pt x="685008" y="0"/>
                  </a:lnTo>
                  <a:lnTo>
                    <a:pt x="685008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85008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Addestramento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7533404" y="9977438"/>
            <a:ext cx="322089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10754296" y="9667875"/>
            <a:ext cx="2382130" cy="619125"/>
            <a:chOff x="0" y="0"/>
            <a:chExt cx="627392" cy="1630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7392" cy="163062"/>
            </a:xfrm>
            <a:custGeom>
              <a:avLst/>
              <a:gdLst/>
              <a:ahLst/>
              <a:cxnLst/>
              <a:rect r="r" b="b" t="t" l="l"/>
              <a:pathLst>
                <a:path h="163062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627392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88388" y="3109106"/>
            <a:ext cx="29352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u="sng">
                <a:solidFill>
                  <a:srgbClr val="1A4169"/>
                </a:solidFill>
                <a:latin typeface="Open Sans 2"/>
                <a:hlinkClick r:id="rId2" tooltip="https://www.researchgate.net/publication/371969177_Food_Classification_Using_Deep_Learning_Presenting_a_New_Food_Segmentation_Dataset"/>
              </a:rPr>
              <a:t>letteratura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2452183"/>
            <a:ext cx="478465" cy="239233"/>
            <a:chOff x="0" y="0"/>
            <a:chExt cx="81280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BA3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707190" y="2367012"/>
            <a:ext cx="129161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Perchè?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28700" y="3728533"/>
            <a:ext cx="478465" cy="239233"/>
            <a:chOff x="0" y="0"/>
            <a:chExt cx="812800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30990" y="3643362"/>
            <a:ext cx="284667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Transfer learning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665877" y="2643059"/>
            <a:ext cx="478465" cy="239233"/>
            <a:chOff x="0" y="0"/>
            <a:chExt cx="812800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7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348100" y="2529312"/>
            <a:ext cx="249154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Configurazione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4672937">
            <a:off x="13598035" y="7495365"/>
            <a:ext cx="1330229" cy="529673"/>
          </a:xfrm>
          <a:custGeom>
            <a:avLst/>
            <a:gdLst/>
            <a:ahLst/>
            <a:cxnLst/>
            <a:rect r="r" b="b" t="t" l="l"/>
            <a:pathLst>
              <a:path h="529673" w="1330229">
                <a:moveTo>
                  <a:pt x="0" y="0"/>
                </a:moveTo>
                <a:lnTo>
                  <a:pt x="1330229" y="0"/>
                </a:lnTo>
                <a:lnTo>
                  <a:pt x="1330229" y="529673"/>
                </a:lnTo>
                <a:lnTo>
                  <a:pt x="0" y="52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4661706" y="7533918"/>
            <a:ext cx="51878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 Bold"/>
              </a:rPr>
              <a:t>+5%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892979" y="3807023"/>
          <a:ext cx="12502043" cy="5133975"/>
        </p:xfrm>
        <a:graphic>
          <a:graphicData uri="http://schemas.openxmlformats.org/drawingml/2006/table">
            <a:tbl>
              <a:tblPr/>
              <a:tblGrid>
                <a:gridCol w="2500409"/>
                <a:gridCol w="2500409"/>
                <a:gridCol w="2500409"/>
                <a:gridCol w="2500409"/>
                <a:gridCol w="2500409"/>
              </a:tblGrid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Test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Test set non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Test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Test set degradato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Top-1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2"/>
                        </a:rPr>
                        <a:t>Top-3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F"/>
                    </a:solidFill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Resnet101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"/>
                        </a:rPr>
                        <a:t>47%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"/>
                        </a:rPr>
                        <a:t>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"/>
                        </a:rPr>
                        <a:t>37%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"/>
                        </a:rPr>
                        <a:t>54%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"/>
                        </a:rPr>
                        <a:t>46%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"/>
                        </a:rPr>
                        <a:t>65%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"/>
                        </a:rPr>
                        <a:t>35%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"/>
                        </a:rPr>
                        <a:t>52%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Efficientnet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55%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74%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44%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ns 2 Bold"/>
                        </a:rPr>
                        <a:t>62%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MODELLO DI CLASSIFICAZIONE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54151" y="1752600"/>
            <a:ext cx="337969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Risultati ottenuti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52725"/>
            <a:ext cx="1249410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Si riportano i risultati ottenuti dai vari modelli addestrati sul train set degradato:</a:t>
            </a:r>
          </a:p>
        </p:txBody>
      </p:sp>
      <p:sp>
        <p:nvSpPr>
          <p:cNvPr name="AutoShape 6" id="6"/>
          <p:cNvSpPr/>
          <p:nvPr/>
        </p:nvSpPr>
        <p:spPr>
          <a:xfrm>
            <a:off x="500075" y="466816"/>
            <a:ext cx="17363850" cy="1905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50" y="9824925"/>
            <a:ext cx="18288000" cy="471600"/>
            <a:chOff x="0" y="0"/>
            <a:chExt cx="24384000" cy="628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267444" y="9683610"/>
            <a:ext cx="8327054" cy="899744"/>
            <a:chOff x="0" y="0"/>
            <a:chExt cx="11102739" cy="1199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02739" cy="1199615"/>
            </a:xfrm>
            <a:custGeom>
              <a:avLst/>
              <a:gdLst/>
              <a:ahLst/>
              <a:cxnLst/>
              <a:rect r="r" b="b" t="t" l="l"/>
              <a:pathLst>
                <a:path h="1199615" w="11102739">
                  <a:moveTo>
                    <a:pt x="11102739" y="0"/>
                  </a:moveTo>
                  <a:lnTo>
                    <a:pt x="0" y="0"/>
                  </a:lnTo>
                  <a:lnTo>
                    <a:pt x="0" y="1199615"/>
                  </a:lnTo>
                  <a:lnTo>
                    <a:pt x="11102739" y="1199615"/>
                  </a:lnTo>
                  <a:close/>
                </a:path>
              </a:pathLst>
            </a:custGeom>
            <a:solidFill>
              <a:srgbClr val="FBF3E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267444" y="9673033"/>
            <a:ext cx="2586282" cy="619125"/>
            <a:chOff x="0" y="0"/>
            <a:chExt cx="681161" cy="1630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1161" cy="163062"/>
            </a:xfrm>
            <a:custGeom>
              <a:avLst/>
              <a:gdLst/>
              <a:ahLst/>
              <a:cxnLst/>
              <a:rect r="r" b="b" t="t" l="l"/>
              <a:pathLst>
                <a:path h="163062" w="681161">
                  <a:moveTo>
                    <a:pt x="0" y="0"/>
                  </a:moveTo>
                  <a:lnTo>
                    <a:pt x="681161" y="0"/>
                  </a:lnTo>
                  <a:lnTo>
                    <a:pt x="681161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681161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46480" y="9673033"/>
            <a:ext cx="4673776" cy="619125"/>
            <a:chOff x="0" y="0"/>
            <a:chExt cx="1230953" cy="1630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0953" cy="163062"/>
            </a:xfrm>
            <a:custGeom>
              <a:avLst/>
              <a:gdLst/>
              <a:ahLst/>
              <a:cxnLst/>
              <a:rect r="r" b="b" t="t" l="l"/>
              <a:pathLst>
                <a:path h="163062" w="1230953">
                  <a:moveTo>
                    <a:pt x="0" y="0"/>
                  </a:moveTo>
                  <a:lnTo>
                    <a:pt x="1230953" y="0"/>
                  </a:lnTo>
                  <a:lnTo>
                    <a:pt x="1230953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230953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Selezione modello migliore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375885" y="9547621"/>
            <a:ext cx="124063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selezione</a:t>
            </a:r>
          </a:p>
        </p:txBody>
      </p:sp>
      <p:sp>
        <p:nvSpPr>
          <p:cNvPr name="AutoShape 18" id="18"/>
          <p:cNvSpPr/>
          <p:nvPr/>
        </p:nvSpPr>
        <p:spPr>
          <a:xfrm>
            <a:off x="6853726" y="9982595"/>
            <a:ext cx="2492754" cy="0"/>
          </a:xfrm>
          <a:prstGeom prst="line">
            <a:avLst/>
          </a:prstGeom>
          <a:ln cap="flat" w="57150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3921" y="2975912"/>
            <a:ext cx="2717469" cy="2717469"/>
          </a:xfrm>
          <a:custGeom>
            <a:avLst/>
            <a:gdLst/>
            <a:ahLst/>
            <a:cxnLst/>
            <a:rect r="r" b="b" t="t" l="l"/>
            <a:pathLst>
              <a:path h="2717469" w="2717469">
                <a:moveTo>
                  <a:pt x="0" y="0"/>
                </a:moveTo>
                <a:lnTo>
                  <a:pt x="2717469" y="0"/>
                </a:lnTo>
                <a:lnTo>
                  <a:pt x="2717469" y="2717469"/>
                </a:lnTo>
                <a:lnTo>
                  <a:pt x="0" y="2717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92294" y="2975912"/>
            <a:ext cx="4081976" cy="2721317"/>
          </a:xfrm>
          <a:custGeom>
            <a:avLst/>
            <a:gdLst/>
            <a:ahLst/>
            <a:cxnLst/>
            <a:rect r="r" b="b" t="t" l="l"/>
            <a:pathLst>
              <a:path h="2721317" w="4081976">
                <a:moveTo>
                  <a:pt x="0" y="0"/>
                </a:moveTo>
                <a:lnTo>
                  <a:pt x="4081976" y="0"/>
                </a:lnTo>
                <a:lnTo>
                  <a:pt x="4081976" y="2721317"/>
                </a:lnTo>
                <a:lnTo>
                  <a:pt x="0" y="2721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46701" y="2975912"/>
            <a:ext cx="2628895" cy="2721317"/>
          </a:xfrm>
          <a:custGeom>
            <a:avLst/>
            <a:gdLst/>
            <a:ahLst/>
            <a:cxnLst/>
            <a:rect r="r" b="b" t="t" l="l"/>
            <a:pathLst>
              <a:path h="2721317" w="2628895">
                <a:moveTo>
                  <a:pt x="0" y="0"/>
                </a:moveTo>
                <a:lnTo>
                  <a:pt x="2628895" y="0"/>
                </a:lnTo>
                <a:lnTo>
                  <a:pt x="2628895" y="2721317"/>
                </a:lnTo>
                <a:lnTo>
                  <a:pt x="0" y="2721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23246" y="3030046"/>
            <a:ext cx="2593914" cy="2600507"/>
          </a:xfrm>
          <a:custGeom>
            <a:avLst/>
            <a:gdLst/>
            <a:ahLst/>
            <a:cxnLst/>
            <a:rect r="r" b="b" t="t" l="l"/>
            <a:pathLst>
              <a:path h="2600507" w="2593914">
                <a:moveTo>
                  <a:pt x="0" y="0"/>
                </a:moveTo>
                <a:lnTo>
                  <a:pt x="2593915" y="0"/>
                </a:lnTo>
                <a:lnTo>
                  <a:pt x="2593915" y="2600508"/>
                </a:lnTo>
                <a:lnTo>
                  <a:pt x="0" y="2600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809" r="0" b="-248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90151" y="6399222"/>
            <a:ext cx="3984118" cy="2676993"/>
          </a:xfrm>
          <a:custGeom>
            <a:avLst/>
            <a:gdLst/>
            <a:ahLst/>
            <a:cxnLst/>
            <a:rect r="r" b="b" t="t" l="l"/>
            <a:pathLst>
              <a:path h="2676993" w="3984118">
                <a:moveTo>
                  <a:pt x="0" y="0"/>
                </a:moveTo>
                <a:lnTo>
                  <a:pt x="3984119" y="0"/>
                </a:lnTo>
                <a:lnTo>
                  <a:pt x="3984119" y="2676993"/>
                </a:lnTo>
                <a:lnTo>
                  <a:pt x="0" y="2676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1031" y="6246094"/>
            <a:ext cx="2983249" cy="2983249"/>
          </a:xfrm>
          <a:custGeom>
            <a:avLst/>
            <a:gdLst/>
            <a:ahLst/>
            <a:cxnLst/>
            <a:rect r="r" b="b" t="t" l="l"/>
            <a:pathLst>
              <a:path h="2983249" w="2983249">
                <a:moveTo>
                  <a:pt x="0" y="0"/>
                </a:moveTo>
                <a:lnTo>
                  <a:pt x="2983249" y="0"/>
                </a:lnTo>
                <a:lnTo>
                  <a:pt x="2983249" y="2983249"/>
                </a:lnTo>
                <a:lnTo>
                  <a:pt x="0" y="29832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41261" y="6164522"/>
            <a:ext cx="1239776" cy="2988053"/>
          </a:xfrm>
          <a:custGeom>
            <a:avLst/>
            <a:gdLst/>
            <a:ahLst/>
            <a:cxnLst/>
            <a:rect r="r" b="b" t="t" l="l"/>
            <a:pathLst>
              <a:path h="2988053" w="1239776">
                <a:moveTo>
                  <a:pt x="0" y="0"/>
                </a:moveTo>
                <a:lnTo>
                  <a:pt x="1239776" y="0"/>
                </a:lnTo>
                <a:lnTo>
                  <a:pt x="1239776" y="2988053"/>
                </a:lnTo>
                <a:lnTo>
                  <a:pt x="0" y="298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87260" y="6164522"/>
            <a:ext cx="1068354" cy="2988053"/>
          </a:xfrm>
          <a:custGeom>
            <a:avLst/>
            <a:gdLst/>
            <a:ahLst/>
            <a:cxnLst/>
            <a:rect r="r" b="b" t="t" l="l"/>
            <a:pathLst>
              <a:path h="2988053" w="1068354">
                <a:moveTo>
                  <a:pt x="0" y="0"/>
                </a:moveTo>
                <a:lnTo>
                  <a:pt x="1068354" y="0"/>
                </a:lnTo>
                <a:lnTo>
                  <a:pt x="1068354" y="2988053"/>
                </a:lnTo>
                <a:lnTo>
                  <a:pt x="0" y="2988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81025" y="466816"/>
            <a:ext cx="17363850" cy="1905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374714" y="6164522"/>
            <a:ext cx="842447" cy="2988053"/>
          </a:xfrm>
          <a:custGeom>
            <a:avLst/>
            <a:gdLst/>
            <a:ahLst/>
            <a:cxnLst/>
            <a:rect r="r" b="b" t="t" l="l"/>
            <a:pathLst>
              <a:path h="2988053" w="842447">
                <a:moveTo>
                  <a:pt x="0" y="0"/>
                </a:moveTo>
                <a:lnTo>
                  <a:pt x="842447" y="0"/>
                </a:lnTo>
                <a:lnTo>
                  <a:pt x="842447" y="2988053"/>
                </a:lnTo>
                <a:lnTo>
                  <a:pt x="0" y="2988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ANALISI VISIVA EFFICIENTNET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5810" y="1847470"/>
            <a:ext cx="8678603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MISCLASSIFICAZIONE: </a:t>
            </a:r>
            <a:r>
              <a:rPr lang="en-US" sz="3000">
                <a:solidFill>
                  <a:srgbClr val="1A4169"/>
                </a:solidFill>
                <a:latin typeface="Open Sans 2"/>
              </a:rPr>
              <a:t>Test set non degradato</a:t>
            </a:r>
            <a:r>
              <a:rPr lang="en-US" sz="3000">
                <a:solidFill>
                  <a:srgbClr val="1A4169"/>
                </a:solidFill>
                <a:latin typeface="Open Sans 2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8886" y="5687704"/>
            <a:ext cx="110754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82843" y="9219818"/>
            <a:ext cx="135873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07379" y="5640079"/>
            <a:ext cx="110754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07379" y="9219818"/>
            <a:ext cx="110754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91531" y="9219818"/>
            <a:ext cx="140440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140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75090" y="5640079"/>
            <a:ext cx="129022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21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50659" y="5719294"/>
            <a:ext cx="136524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62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02843" y="9219818"/>
            <a:ext cx="135873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101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57004" y="2423462"/>
            <a:ext cx="373248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37F58"/>
                </a:solidFill>
                <a:latin typeface="Open Sans 1 Bold"/>
              </a:rPr>
              <a:t>Struttura simile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60918" y="2423462"/>
            <a:ext cx="475498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37F58"/>
                </a:solidFill>
                <a:latin typeface="Open Sans 1 Bold"/>
              </a:rPr>
              <a:t>Elementi in comune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441231" y="9683097"/>
            <a:ext cx="8327054" cy="899744"/>
            <a:chOff x="0" y="0"/>
            <a:chExt cx="11102739" cy="11996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102739" cy="1199615"/>
            </a:xfrm>
            <a:custGeom>
              <a:avLst/>
              <a:gdLst/>
              <a:ahLst/>
              <a:cxnLst/>
              <a:rect r="r" b="b" t="t" l="l"/>
              <a:pathLst>
                <a:path h="1199615" w="11102739">
                  <a:moveTo>
                    <a:pt x="11102739" y="0"/>
                  </a:moveTo>
                  <a:lnTo>
                    <a:pt x="0" y="0"/>
                  </a:lnTo>
                  <a:lnTo>
                    <a:pt x="0" y="1199615"/>
                  </a:lnTo>
                  <a:lnTo>
                    <a:pt x="11102739" y="1199615"/>
                  </a:lnTo>
                  <a:close/>
                </a:path>
              </a:pathLst>
            </a:custGeom>
            <a:solidFill>
              <a:srgbClr val="FBF3E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4519415" y="9683097"/>
            <a:ext cx="3912522" cy="619125"/>
            <a:chOff x="0" y="0"/>
            <a:chExt cx="1030458" cy="1630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30458" cy="163062"/>
            </a:xfrm>
            <a:custGeom>
              <a:avLst/>
              <a:gdLst/>
              <a:ahLst/>
              <a:cxnLst/>
              <a:rect r="r" b="b" t="t" l="l"/>
              <a:pathLst>
                <a:path h="163062" w="1030458">
                  <a:moveTo>
                    <a:pt x="0" y="0"/>
                  </a:moveTo>
                  <a:lnTo>
                    <a:pt x="1030458" y="0"/>
                  </a:lnTo>
                  <a:lnTo>
                    <a:pt x="1030458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1030458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Selezione modello migliore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924690" y="9683097"/>
            <a:ext cx="2843594" cy="619125"/>
            <a:chOff x="0" y="0"/>
            <a:chExt cx="748930" cy="1630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48930" cy="163062"/>
            </a:xfrm>
            <a:custGeom>
              <a:avLst/>
              <a:gdLst/>
              <a:ahLst/>
              <a:cxnLst/>
              <a:rect r="r" b="b" t="t" l="l"/>
              <a:pathLst>
                <a:path h="163062" w="748930">
                  <a:moveTo>
                    <a:pt x="0" y="0"/>
                  </a:moveTo>
                  <a:lnTo>
                    <a:pt x="748930" y="0"/>
                  </a:lnTo>
                  <a:lnTo>
                    <a:pt x="748930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748930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Analisi visiva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8431937" y="9992660"/>
            <a:ext cx="2492754" cy="0"/>
          </a:xfrm>
          <a:prstGeom prst="line">
            <a:avLst/>
          </a:prstGeom>
          <a:ln cap="flat" w="57150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81025" y="466816"/>
            <a:ext cx="17363850" cy="1905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2647" y="3449776"/>
            <a:ext cx="2328685" cy="2328685"/>
          </a:xfrm>
          <a:custGeom>
            <a:avLst/>
            <a:gdLst/>
            <a:ahLst/>
            <a:cxnLst/>
            <a:rect r="r" b="b" t="t" l="l"/>
            <a:pathLst>
              <a:path h="2328685" w="2328685">
                <a:moveTo>
                  <a:pt x="0" y="0"/>
                </a:moveTo>
                <a:lnTo>
                  <a:pt x="2328685" y="0"/>
                </a:lnTo>
                <a:lnTo>
                  <a:pt x="2328685" y="2328685"/>
                </a:lnTo>
                <a:lnTo>
                  <a:pt x="0" y="2328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14585" y="3433652"/>
            <a:ext cx="2344809" cy="2344809"/>
          </a:xfrm>
          <a:custGeom>
            <a:avLst/>
            <a:gdLst/>
            <a:ahLst/>
            <a:cxnLst/>
            <a:rect r="r" b="b" t="t" l="l"/>
            <a:pathLst>
              <a:path h="2344809" w="2344809">
                <a:moveTo>
                  <a:pt x="0" y="0"/>
                </a:moveTo>
                <a:lnTo>
                  <a:pt x="2344809" y="0"/>
                </a:lnTo>
                <a:lnTo>
                  <a:pt x="2344809" y="2344809"/>
                </a:lnTo>
                <a:lnTo>
                  <a:pt x="0" y="2344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39651" y="3299630"/>
            <a:ext cx="1652554" cy="2478831"/>
          </a:xfrm>
          <a:custGeom>
            <a:avLst/>
            <a:gdLst/>
            <a:ahLst/>
            <a:cxnLst/>
            <a:rect r="r" b="b" t="t" l="l"/>
            <a:pathLst>
              <a:path h="2478831" w="1652554">
                <a:moveTo>
                  <a:pt x="0" y="0"/>
                </a:moveTo>
                <a:lnTo>
                  <a:pt x="1652554" y="0"/>
                </a:lnTo>
                <a:lnTo>
                  <a:pt x="1652554" y="2478831"/>
                </a:lnTo>
                <a:lnTo>
                  <a:pt x="0" y="247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12402" y="3420795"/>
            <a:ext cx="3372223" cy="2236500"/>
          </a:xfrm>
          <a:custGeom>
            <a:avLst/>
            <a:gdLst/>
            <a:ahLst/>
            <a:cxnLst/>
            <a:rect r="r" b="b" t="t" l="l"/>
            <a:pathLst>
              <a:path h="2236500" w="3372223">
                <a:moveTo>
                  <a:pt x="0" y="0"/>
                </a:moveTo>
                <a:lnTo>
                  <a:pt x="3372223" y="0"/>
                </a:lnTo>
                <a:lnTo>
                  <a:pt x="3372223" y="2236501"/>
                </a:lnTo>
                <a:lnTo>
                  <a:pt x="0" y="2236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57775" y="6505376"/>
            <a:ext cx="2162499" cy="2703124"/>
          </a:xfrm>
          <a:custGeom>
            <a:avLst/>
            <a:gdLst/>
            <a:ahLst/>
            <a:cxnLst/>
            <a:rect r="r" b="b" t="t" l="l"/>
            <a:pathLst>
              <a:path h="2703124" w="2162499">
                <a:moveTo>
                  <a:pt x="0" y="0"/>
                </a:moveTo>
                <a:lnTo>
                  <a:pt x="2162500" y="0"/>
                </a:lnTo>
                <a:lnTo>
                  <a:pt x="2162500" y="2703125"/>
                </a:lnTo>
                <a:lnTo>
                  <a:pt x="0" y="270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75174" y="6900990"/>
            <a:ext cx="3354750" cy="2236500"/>
          </a:xfrm>
          <a:custGeom>
            <a:avLst/>
            <a:gdLst/>
            <a:ahLst/>
            <a:cxnLst/>
            <a:rect r="r" b="b" t="t" l="l"/>
            <a:pathLst>
              <a:path h="2236500" w="3354750">
                <a:moveTo>
                  <a:pt x="0" y="0"/>
                </a:moveTo>
                <a:lnTo>
                  <a:pt x="3354751" y="0"/>
                </a:lnTo>
                <a:lnTo>
                  <a:pt x="3354751" y="2236500"/>
                </a:lnTo>
                <a:lnTo>
                  <a:pt x="0" y="2236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ANALISI VISIVA EFFICIENTNET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5810" y="1847470"/>
            <a:ext cx="847866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MISCLASSIFICAZIONE: </a:t>
            </a:r>
            <a:r>
              <a:rPr lang="en-US" sz="3000">
                <a:solidFill>
                  <a:srgbClr val="1A4169"/>
                </a:solidFill>
                <a:latin typeface="Open Sans 2"/>
              </a:rPr>
              <a:t>Test set degradato</a:t>
            </a:r>
            <a:r>
              <a:rPr lang="en-US" sz="3000">
                <a:solidFill>
                  <a:srgbClr val="1A4169"/>
                </a:solidFill>
                <a:latin typeface="Open Sans 2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3665" y="5816561"/>
            <a:ext cx="110754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53182" y="9227865"/>
            <a:ext cx="135873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2158" y="5768936"/>
            <a:ext cx="110754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90118" y="5695751"/>
            <a:ext cx="16167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189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55438" y="5848151"/>
            <a:ext cx="136524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37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73182" y="9227865"/>
            <a:ext cx="135873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 1 Bold"/>
              </a:rPr>
              <a:t>Classe 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5810" y="2662127"/>
            <a:ext cx="664434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E2A47"/>
                </a:solidFill>
                <a:latin typeface="Open Sans 1 Bold"/>
              </a:rPr>
              <a:t>Qualità inferiore = meno dettagli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74298" y="2662127"/>
            <a:ext cx="423810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E2A47"/>
                </a:solidFill>
                <a:latin typeface="Open Sans 1 Bold"/>
              </a:rPr>
              <a:t>più classificazioni errate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268919" y="2885965"/>
            <a:ext cx="834143" cy="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441231" y="9683097"/>
            <a:ext cx="8327054" cy="899744"/>
            <a:chOff x="0" y="0"/>
            <a:chExt cx="11102739" cy="11996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102739" cy="1199615"/>
            </a:xfrm>
            <a:custGeom>
              <a:avLst/>
              <a:gdLst/>
              <a:ahLst/>
              <a:cxnLst/>
              <a:rect r="r" b="b" t="t" l="l"/>
              <a:pathLst>
                <a:path h="1199615" w="11102739">
                  <a:moveTo>
                    <a:pt x="11102739" y="0"/>
                  </a:moveTo>
                  <a:lnTo>
                    <a:pt x="0" y="0"/>
                  </a:lnTo>
                  <a:lnTo>
                    <a:pt x="0" y="1199615"/>
                  </a:lnTo>
                  <a:lnTo>
                    <a:pt x="11102739" y="1199615"/>
                  </a:lnTo>
                  <a:close/>
                </a:path>
              </a:pathLst>
            </a:custGeom>
            <a:solidFill>
              <a:srgbClr val="FBF3E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519415" y="9683097"/>
            <a:ext cx="3912522" cy="619125"/>
            <a:chOff x="0" y="0"/>
            <a:chExt cx="1030458" cy="1630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0458" cy="163062"/>
            </a:xfrm>
            <a:custGeom>
              <a:avLst/>
              <a:gdLst/>
              <a:ahLst/>
              <a:cxnLst/>
              <a:rect r="r" b="b" t="t" l="l"/>
              <a:pathLst>
                <a:path h="163062" w="1030458">
                  <a:moveTo>
                    <a:pt x="0" y="0"/>
                  </a:moveTo>
                  <a:lnTo>
                    <a:pt x="1030458" y="0"/>
                  </a:lnTo>
                  <a:lnTo>
                    <a:pt x="1030458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030458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Selezione modello migliore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924690" y="9683097"/>
            <a:ext cx="2843594" cy="619125"/>
            <a:chOff x="0" y="0"/>
            <a:chExt cx="748930" cy="1630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48930" cy="163062"/>
            </a:xfrm>
            <a:custGeom>
              <a:avLst/>
              <a:gdLst/>
              <a:ahLst/>
              <a:cxnLst/>
              <a:rect r="r" b="b" t="t" l="l"/>
              <a:pathLst>
                <a:path h="163062" w="748930">
                  <a:moveTo>
                    <a:pt x="0" y="0"/>
                  </a:moveTo>
                  <a:lnTo>
                    <a:pt x="748930" y="0"/>
                  </a:lnTo>
                  <a:lnTo>
                    <a:pt x="748930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748930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Analisi visiva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8431937" y="9992660"/>
            <a:ext cx="2492754" cy="0"/>
          </a:xfrm>
          <a:prstGeom prst="line">
            <a:avLst/>
          </a:prstGeom>
          <a:ln cap="flat" w="57150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1" id="31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Fase sperimentale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943" y="4563751"/>
            <a:ext cx="3049086" cy="4561719"/>
          </a:xfrm>
          <a:custGeom>
            <a:avLst/>
            <a:gdLst/>
            <a:ahLst/>
            <a:cxnLst/>
            <a:rect r="r" b="b" t="t" l="l"/>
            <a:pathLst>
              <a:path h="4561719" w="3049086">
                <a:moveTo>
                  <a:pt x="0" y="0"/>
                </a:moveTo>
                <a:lnTo>
                  <a:pt x="3049086" y="0"/>
                </a:lnTo>
                <a:lnTo>
                  <a:pt x="3049086" y="4561719"/>
                </a:lnTo>
                <a:lnTo>
                  <a:pt x="0" y="456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7943" y="9089676"/>
            <a:ext cx="3049086" cy="430530"/>
            <a:chOff x="0" y="0"/>
            <a:chExt cx="803052" cy="1133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3052" cy="113391"/>
            </a:xfrm>
            <a:custGeom>
              <a:avLst/>
              <a:gdLst/>
              <a:ahLst/>
              <a:cxnLst/>
              <a:rect r="r" b="b" t="t" l="l"/>
              <a:pathLst>
                <a:path h="113391" w="803052">
                  <a:moveTo>
                    <a:pt x="0" y="0"/>
                  </a:moveTo>
                  <a:lnTo>
                    <a:pt x="803052" y="0"/>
                  </a:lnTo>
                  <a:lnTo>
                    <a:pt x="803052" y="113391"/>
                  </a:lnTo>
                  <a:lnTo>
                    <a:pt x="0" y="1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37F5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03052" cy="151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0E2A47"/>
                  </a:solidFill>
                  <a:latin typeface="Arial Bold"/>
                </a:rPr>
                <a:t>Query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7943" y="4563751"/>
            <a:ext cx="3049086" cy="4956455"/>
            <a:chOff x="0" y="0"/>
            <a:chExt cx="803052" cy="13054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3052" cy="1305404"/>
            </a:xfrm>
            <a:custGeom>
              <a:avLst/>
              <a:gdLst/>
              <a:ahLst/>
              <a:cxnLst/>
              <a:rect r="r" b="b" t="t" l="l"/>
              <a:pathLst>
                <a:path h="1305404" w="803052">
                  <a:moveTo>
                    <a:pt x="0" y="0"/>
                  </a:moveTo>
                  <a:lnTo>
                    <a:pt x="803052" y="0"/>
                  </a:lnTo>
                  <a:lnTo>
                    <a:pt x="803052" y="1305404"/>
                  </a:lnTo>
                  <a:lnTo>
                    <a:pt x="0" y="1305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37F58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03052" cy="1343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165298" y="5143500"/>
            <a:ext cx="4793617" cy="3609312"/>
          </a:xfrm>
          <a:custGeom>
            <a:avLst/>
            <a:gdLst/>
            <a:ahLst/>
            <a:cxnLst/>
            <a:rect r="r" b="b" t="t" l="l"/>
            <a:pathLst>
              <a:path h="3609312" w="4793617">
                <a:moveTo>
                  <a:pt x="0" y="0"/>
                </a:moveTo>
                <a:lnTo>
                  <a:pt x="4793617" y="0"/>
                </a:lnTo>
                <a:lnTo>
                  <a:pt x="4793617" y="3609312"/>
                </a:lnTo>
                <a:lnTo>
                  <a:pt x="0" y="3609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33285" y="4214201"/>
            <a:ext cx="2005160" cy="2576944"/>
          </a:xfrm>
          <a:custGeom>
            <a:avLst/>
            <a:gdLst/>
            <a:ahLst/>
            <a:cxnLst/>
            <a:rect r="r" b="b" t="t" l="l"/>
            <a:pathLst>
              <a:path h="2576944" w="2005160">
                <a:moveTo>
                  <a:pt x="0" y="0"/>
                </a:moveTo>
                <a:lnTo>
                  <a:pt x="2005161" y="0"/>
                </a:lnTo>
                <a:lnTo>
                  <a:pt x="2005161" y="2576945"/>
                </a:lnTo>
                <a:lnTo>
                  <a:pt x="0" y="2576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60204" y="7286936"/>
            <a:ext cx="2317601" cy="2317601"/>
          </a:xfrm>
          <a:custGeom>
            <a:avLst/>
            <a:gdLst/>
            <a:ahLst/>
            <a:cxnLst/>
            <a:rect r="r" b="b" t="t" l="l"/>
            <a:pathLst>
              <a:path h="2317601" w="2317601">
                <a:moveTo>
                  <a:pt x="0" y="0"/>
                </a:moveTo>
                <a:lnTo>
                  <a:pt x="2317601" y="0"/>
                </a:lnTo>
                <a:lnTo>
                  <a:pt x="2317601" y="2317600"/>
                </a:lnTo>
                <a:lnTo>
                  <a:pt x="0" y="231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45065" y="4640321"/>
            <a:ext cx="1751636" cy="2401657"/>
          </a:xfrm>
          <a:custGeom>
            <a:avLst/>
            <a:gdLst/>
            <a:ahLst/>
            <a:cxnLst/>
            <a:rect r="r" b="b" t="t" l="l"/>
            <a:pathLst>
              <a:path h="2401657" w="1751636">
                <a:moveTo>
                  <a:pt x="0" y="0"/>
                </a:moveTo>
                <a:lnTo>
                  <a:pt x="1751636" y="0"/>
                </a:lnTo>
                <a:lnTo>
                  <a:pt x="1751636" y="2401658"/>
                </a:lnTo>
                <a:lnTo>
                  <a:pt x="0" y="240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27513" y="6858588"/>
            <a:ext cx="2086794" cy="2608492"/>
          </a:xfrm>
          <a:custGeom>
            <a:avLst/>
            <a:gdLst/>
            <a:ahLst/>
            <a:cxnLst/>
            <a:rect r="r" b="b" t="t" l="l"/>
            <a:pathLst>
              <a:path h="2608492" w="2086794">
                <a:moveTo>
                  <a:pt x="0" y="0"/>
                </a:moveTo>
                <a:lnTo>
                  <a:pt x="2086793" y="0"/>
                </a:lnTo>
                <a:lnTo>
                  <a:pt x="2086793" y="2608493"/>
                </a:lnTo>
                <a:lnTo>
                  <a:pt x="0" y="260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SIMILARITY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7943" y="3699851"/>
            <a:ext cx="256677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E2A47"/>
                </a:solidFill>
                <a:latin typeface="Open Sans 2 Bold"/>
              </a:rPr>
              <a:t>Analisi visiva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0597" y="2728301"/>
            <a:ext cx="127031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Top-10 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5987130" y="3033099"/>
            <a:ext cx="1232205" cy="1905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V="true">
            <a:off x="11512611" y="3033099"/>
            <a:ext cx="1232205" cy="1905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3288035" y="2707063"/>
            <a:ext cx="2095437" cy="633026"/>
            <a:chOff x="0" y="0"/>
            <a:chExt cx="551885" cy="1667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1885" cy="166723"/>
            </a:xfrm>
            <a:custGeom>
              <a:avLst/>
              <a:gdLst/>
              <a:ahLst/>
              <a:cxnLst/>
              <a:rect r="r" b="b" t="t" l="l"/>
              <a:pathLst>
                <a:path h="166723" w="551885">
                  <a:moveTo>
                    <a:pt x="0" y="0"/>
                  </a:moveTo>
                  <a:lnTo>
                    <a:pt x="551885" y="0"/>
                  </a:lnTo>
                  <a:lnTo>
                    <a:pt x="551885" y="166723"/>
                  </a:lnTo>
                  <a:lnTo>
                    <a:pt x="0" y="1667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37F58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551885" cy="21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45879" y="2461601"/>
            <a:ext cx="369918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"/>
              </a:rPr>
              <a:t>Feature extraction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"/>
              </a:rPr>
              <a:t>-resnet50-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65866" y="2766399"/>
            <a:ext cx="340021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"/>
              </a:rPr>
              <a:t>Distanza euclidea</a:t>
            </a:r>
          </a:p>
        </p:txBody>
      </p:sp>
      <p:sp>
        <p:nvSpPr>
          <p:cNvPr name="AutoShape 26" id="26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987943" y="1838065"/>
            <a:ext cx="256677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Approccio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91764" y="-57150"/>
            <a:ext cx="370447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Facoltativo -parte 1-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99855"/>
            <a:ext cx="767882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Osservando le immagini sono state identificate correttamente 9 immagini su 10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31080" y="6304605"/>
            <a:ext cx="2497706" cy="3424590"/>
          </a:xfrm>
          <a:custGeom>
            <a:avLst/>
            <a:gdLst/>
            <a:ahLst/>
            <a:cxnLst/>
            <a:rect r="r" b="b" t="t" l="l"/>
            <a:pathLst>
              <a:path h="3424590" w="2497706">
                <a:moveTo>
                  <a:pt x="0" y="0"/>
                </a:moveTo>
                <a:lnTo>
                  <a:pt x="2497706" y="0"/>
                </a:lnTo>
                <a:lnTo>
                  <a:pt x="2497706" y="3424590"/>
                </a:lnTo>
                <a:lnTo>
                  <a:pt x="0" y="342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080" y="2233242"/>
            <a:ext cx="2497706" cy="3385563"/>
          </a:xfrm>
          <a:custGeom>
            <a:avLst/>
            <a:gdLst/>
            <a:ahLst/>
            <a:cxnLst/>
            <a:rect r="r" b="b" t="t" l="l"/>
            <a:pathLst>
              <a:path h="3385563" w="2497706">
                <a:moveTo>
                  <a:pt x="0" y="0"/>
                </a:moveTo>
                <a:lnTo>
                  <a:pt x="2497706" y="0"/>
                </a:lnTo>
                <a:lnTo>
                  <a:pt x="2497706" y="3385563"/>
                </a:lnTo>
                <a:lnTo>
                  <a:pt x="0" y="3385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SIMILARITY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790255"/>
            <a:ext cx="348859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Analisi soggettiva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76092"/>
            <a:ext cx="348859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Analisi oggettiva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06039"/>
            <a:ext cx="811530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Basandosi sulle classi di appartenenza sono state identificate correttamente 8 immagini su 10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AutoShape 11" id="11"/>
          <p:cNvSpPr/>
          <p:nvPr/>
        </p:nvSpPr>
        <p:spPr>
          <a:xfrm>
            <a:off x="4536342" y="3819052"/>
            <a:ext cx="0" cy="841827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2257328" y="4879954"/>
            <a:ext cx="459612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Precision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: 80% sulla classe 0</a:t>
            </a:r>
          </a:p>
        </p:txBody>
      </p:sp>
      <p:sp>
        <p:nvSpPr>
          <p:cNvPr name="AutoShape 13" id="13"/>
          <p:cNvSpPr/>
          <p:nvPr/>
        </p:nvSpPr>
        <p:spPr>
          <a:xfrm>
            <a:off x="4555392" y="7323780"/>
            <a:ext cx="0" cy="841827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2299229" y="8251332"/>
            <a:ext cx="451232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Precision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: 90% sulla classe 0</a:t>
            </a:r>
          </a:p>
        </p:txBody>
      </p:sp>
      <p:sp>
        <p:nvSpPr>
          <p:cNvPr name="AutoShape 15" id="15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7291764" y="-57150"/>
            <a:ext cx="370447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Facoltativo -parte 1-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151234"/>
            <a:ext cx="2810313" cy="701762"/>
            <a:chOff x="0" y="0"/>
            <a:chExt cx="740165" cy="184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0165" cy="184826"/>
            </a:xfrm>
            <a:custGeom>
              <a:avLst/>
              <a:gdLst/>
              <a:ahLst/>
              <a:cxnLst/>
              <a:rect r="r" b="b" t="t" l="l"/>
              <a:pathLst>
                <a:path h="184826" w="740165">
                  <a:moveTo>
                    <a:pt x="0" y="0"/>
                  </a:moveTo>
                  <a:lnTo>
                    <a:pt x="740165" y="0"/>
                  </a:lnTo>
                  <a:lnTo>
                    <a:pt x="740165" y="184826"/>
                  </a:lnTo>
                  <a:lnTo>
                    <a:pt x="0" y="184826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740165" cy="184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Open Sans 1 Bold"/>
                </a:rPr>
                <a:t>Dati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549600"/>
            <a:ext cx="2810313" cy="701762"/>
            <a:chOff x="0" y="0"/>
            <a:chExt cx="740165" cy="1848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0165" cy="184826"/>
            </a:xfrm>
            <a:custGeom>
              <a:avLst/>
              <a:gdLst/>
              <a:ahLst/>
              <a:cxnLst/>
              <a:rect r="r" b="b" t="t" l="l"/>
              <a:pathLst>
                <a:path h="184826" w="740165">
                  <a:moveTo>
                    <a:pt x="0" y="0"/>
                  </a:moveTo>
                  <a:lnTo>
                    <a:pt x="740165" y="0"/>
                  </a:lnTo>
                  <a:lnTo>
                    <a:pt x="740165" y="184826"/>
                  </a:lnTo>
                  <a:lnTo>
                    <a:pt x="0" y="184826"/>
                  </a:lnTo>
                  <a:close/>
                </a:path>
              </a:pathLst>
            </a:custGeom>
            <a:solidFill>
              <a:srgbClr val="BF372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740165" cy="184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Open Sans 1 Bold"/>
                </a:rPr>
                <a:t>Obiettivo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6584737"/>
            <a:ext cx="15144256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ostituire un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 modello di apprendimento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automatico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 per la corretta classificazione delle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251 tipologie 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di alimenti presenti in entrambi i test set. </a:t>
            </a:r>
          </a:p>
          <a:p>
            <a:pPr>
              <a:lnSpc>
                <a:spcPts val="3120"/>
              </a:lnSpc>
              <a:spcBef>
                <a:spcPct val="0"/>
              </a:spcBef>
            </a:pPr>
          </a:p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                    Gestione di immagini </a:t>
            </a:r>
            <a:r>
              <a:rPr lang="en-US" sz="2600">
                <a:solidFill>
                  <a:srgbClr val="1A4169"/>
                </a:solidFill>
                <a:latin typeface="Open Sans 1 Bold Italics"/>
              </a:rPr>
              <a:t>fuori contesto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 nel train set</a:t>
            </a:r>
          </a:p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                    Gestione di immagini </a:t>
            </a:r>
            <a:r>
              <a:rPr lang="en-US" sz="2600">
                <a:solidFill>
                  <a:srgbClr val="1A4169"/>
                </a:solidFill>
                <a:latin typeface="Open Sans 1 Bold Italics"/>
              </a:rPr>
              <a:t>degradate 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nel test set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                     Addestramento e ottimizzazione di un modello dedicato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304925" y="7956337"/>
            <a:ext cx="1178839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3" id="13"/>
          <p:cNvSpPr/>
          <p:nvPr/>
        </p:nvSpPr>
        <p:spPr>
          <a:xfrm flipH="false" flipV="false" rot="-10800000">
            <a:off x="5485605" y="3934924"/>
            <a:ext cx="276028" cy="1116288"/>
          </a:xfrm>
          <a:custGeom>
            <a:avLst/>
            <a:gdLst/>
            <a:ahLst/>
            <a:cxnLst/>
            <a:rect r="r" b="b" t="t" l="l"/>
            <a:pathLst>
              <a:path h="1116288" w="276028">
                <a:moveTo>
                  <a:pt x="0" y="0"/>
                </a:moveTo>
                <a:lnTo>
                  <a:pt x="276027" y="0"/>
                </a:lnTo>
                <a:lnTo>
                  <a:pt x="276027" y="1116288"/>
                </a:lnTo>
                <a:lnTo>
                  <a:pt x="0" y="111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81242" y="981075"/>
            <a:ext cx="83255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PRESENTAZIONE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195895"/>
            <a:ext cx="15144256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9715" indent="-299858" lvl="1">
              <a:lnSpc>
                <a:spcPts val="3333"/>
              </a:lnSpc>
              <a:buFont typeface="Arial"/>
              <a:buChar char="•"/>
            </a:pPr>
            <a:r>
              <a:rPr lang="en-US" sz="2777">
                <a:solidFill>
                  <a:srgbClr val="1A4169"/>
                </a:solidFill>
                <a:latin typeface="Open Sans 1 Bold"/>
              </a:rPr>
              <a:t>train set</a:t>
            </a:r>
            <a:r>
              <a:rPr lang="en-US" sz="2777">
                <a:solidFill>
                  <a:srgbClr val="1A4169"/>
                </a:solidFill>
                <a:latin typeface="Open Sans 1"/>
              </a:rPr>
              <a:t> con immagini fuori contesto </a:t>
            </a:r>
          </a:p>
          <a:p>
            <a:pPr>
              <a:lnSpc>
                <a:spcPts val="3333"/>
              </a:lnSpc>
            </a:pPr>
          </a:p>
          <a:p>
            <a:pPr marL="599715" indent="-299858" lvl="1">
              <a:lnSpc>
                <a:spcPts val="3333"/>
              </a:lnSpc>
              <a:buFont typeface="Arial"/>
              <a:buChar char="•"/>
            </a:pPr>
            <a:r>
              <a:rPr lang="en-US" sz="2777">
                <a:solidFill>
                  <a:srgbClr val="1A4169"/>
                </a:solidFill>
                <a:latin typeface="Open Sans 1 Bold"/>
              </a:rPr>
              <a:t>test set </a:t>
            </a:r>
            <a:r>
              <a:rPr lang="en-US" sz="2777">
                <a:solidFill>
                  <a:srgbClr val="1A4169"/>
                </a:solidFill>
                <a:latin typeface="Open Sans 1"/>
              </a:rPr>
              <a:t>degradato</a:t>
            </a:r>
          </a:p>
          <a:p>
            <a:pPr algn="l" marL="561341" indent="-280670" lvl="1">
              <a:lnSpc>
                <a:spcPts val="312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test set 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non degradato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34196" y="4331143"/>
            <a:ext cx="79846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1A4169"/>
                </a:solidFill>
                <a:latin typeface="Open Sans 1 Bold"/>
              </a:rPr>
              <a:t>11.994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28969" y="3237703"/>
            <a:ext cx="94371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1A4169"/>
                </a:solidFill>
                <a:latin typeface="Open Sans 1 Bold"/>
              </a:rPr>
              <a:t>118.475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295400" y="8346862"/>
            <a:ext cx="1178839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295400" y="8746912"/>
            <a:ext cx="1178839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95225" y="2166567"/>
            <a:ext cx="350729" cy="600937"/>
          </a:xfrm>
          <a:custGeom>
            <a:avLst/>
            <a:gdLst/>
            <a:ahLst/>
            <a:cxnLst/>
            <a:rect r="r" b="b" t="t" l="l"/>
            <a:pathLst>
              <a:path h="600937" w="350729">
                <a:moveTo>
                  <a:pt x="0" y="0"/>
                </a:moveTo>
                <a:lnTo>
                  <a:pt x="350729" y="0"/>
                </a:lnTo>
                <a:lnTo>
                  <a:pt x="350729" y="600937"/>
                </a:lnTo>
                <a:lnTo>
                  <a:pt x="0" y="600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89683" y="3519117"/>
            <a:ext cx="1963020" cy="2691484"/>
          </a:xfrm>
          <a:custGeom>
            <a:avLst/>
            <a:gdLst/>
            <a:ahLst/>
            <a:cxnLst/>
            <a:rect r="r" b="b" t="t" l="l"/>
            <a:pathLst>
              <a:path h="2691484" w="1963020">
                <a:moveTo>
                  <a:pt x="0" y="0"/>
                </a:moveTo>
                <a:lnTo>
                  <a:pt x="1963020" y="0"/>
                </a:lnTo>
                <a:lnTo>
                  <a:pt x="1963020" y="2691484"/>
                </a:lnTo>
                <a:lnTo>
                  <a:pt x="0" y="269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17522" y="3519117"/>
            <a:ext cx="2094285" cy="2691484"/>
          </a:xfrm>
          <a:custGeom>
            <a:avLst/>
            <a:gdLst/>
            <a:ahLst/>
            <a:cxnLst/>
            <a:rect r="r" b="b" t="t" l="l"/>
            <a:pathLst>
              <a:path h="2691484" w="2094285">
                <a:moveTo>
                  <a:pt x="0" y="0"/>
                </a:moveTo>
                <a:lnTo>
                  <a:pt x="2094285" y="0"/>
                </a:lnTo>
                <a:lnTo>
                  <a:pt x="2094285" y="2691484"/>
                </a:lnTo>
                <a:lnTo>
                  <a:pt x="0" y="2691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76920" y="6862521"/>
            <a:ext cx="3588546" cy="2701964"/>
          </a:xfrm>
          <a:custGeom>
            <a:avLst/>
            <a:gdLst/>
            <a:ahLst/>
            <a:cxnLst/>
            <a:rect r="r" b="b" t="t" l="l"/>
            <a:pathLst>
              <a:path h="2701964" w="3588546">
                <a:moveTo>
                  <a:pt x="0" y="0"/>
                </a:moveTo>
                <a:lnTo>
                  <a:pt x="3588546" y="0"/>
                </a:lnTo>
                <a:lnTo>
                  <a:pt x="3588546" y="2701964"/>
                </a:lnTo>
                <a:lnTo>
                  <a:pt x="0" y="2701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05795" y="6862521"/>
            <a:ext cx="1806013" cy="2701964"/>
          </a:xfrm>
          <a:custGeom>
            <a:avLst/>
            <a:gdLst/>
            <a:ahLst/>
            <a:cxnLst/>
            <a:rect r="r" b="b" t="t" l="l"/>
            <a:pathLst>
              <a:path h="2701964" w="1806013">
                <a:moveTo>
                  <a:pt x="0" y="0"/>
                </a:moveTo>
                <a:lnTo>
                  <a:pt x="1806012" y="0"/>
                </a:lnTo>
                <a:lnTo>
                  <a:pt x="1806012" y="2701964"/>
                </a:lnTo>
                <a:lnTo>
                  <a:pt x="0" y="2701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SIMILARITY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5569" y="2173896"/>
            <a:ext cx="155137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DOMANDA: </a:t>
            </a:r>
            <a:r>
              <a:rPr lang="en-US" sz="3000">
                <a:solidFill>
                  <a:srgbClr val="1A4169"/>
                </a:solidFill>
                <a:latin typeface="Open Sans 2"/>
              </a:rPr>
              <a:t>se le immagini fossero state degradate, come sarebbero variati i risultati?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5569" y="3042867"/>
            <a:ext cx="264411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Filtro gaussiano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5569" y="6462471"/>
            <a:ext cx="132205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Rumore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9544" y="3509592"/>
            <a:ext cx="2644114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Distanza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Italics"/>
              </a:rPr>
              <a:t>originale: 36.48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Italics"/>
              </a:rPr>
              <a:t>degradata: 38.87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07157" y="3509592"/>
            <a:ext cx="2644114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Distanza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Italics"/>
              </a:rPr>
              <a:t>originale: 35.03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Italics"/>
              </a:rPr>
              <a:t>degradata: 36.0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79544" y="7296150"/>
            <a:ext cx="2644114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Distanza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Italics"/>
              </a:rPr>
              <a:t>originale 34.75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Italics"/>
              </a:rPr>
              <a:t>degradata: 49.06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07157" y="7227666"/>
            <a:ext cx="2644114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Distanza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 Italics"/>
              </a:rPr>
              <a:t>originale: 0.0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Italics"/>
              </a:rPr>
              <a:t>degradata: 49.92</a:t>
            </a:r>
          </a:p>
        </p:txBody>
      </p:sp>
      <p:sp>
        <p:nvSpPr>
          <p:cNvPr name="AutoShape 17" id="17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291764" y="-57150"/>
            <a:ext cx="370447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Facoltativo -parte 1-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806219" y="2643228"/>
            <a:ext cx="1083046" cy="1083046"/>
          </a:xfrm>
          <a:custGeom>
            <a:avLst/>
            <a:gdLst/>
            <a:ahLst/>
            <a:cxnLst/>
            <a:rect r="r" b="b" t="t" l="l"/>
            <a:pathLst>
              <a:path h="1083046" w="1083046">
                <a:moveTo>
                  <a:pt x="0" y="0"/>
                </a:moveTo>
                <a:lnTo>
                  <a:pt x="1083046" y="0"/>
                </a:lnTo>
                <a:lnTo>
                  <a:pt x="1083046" y="1083046"/>
                </a:lnTo>
                <a:lnTo>
                  <a:pt x="0" y="1083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04881" y="2643228"/>
            <a:ext cx="1083046" cy="1083046"/>
          </a:xfrm>
          <a:custGeom>
            <a:avLst/>
            <a:gdLst/>
            <a:ahLst/>
            <a:cxnLst/>
            <a:rect r="r" b="b" t="t" l="l"/>
            <a:pathLst>
              <a:path h="1083046" w="1083046">
                <a:moveTo>
                  <a:pt x="0" y="0"/>
                </a:moveTo>
                <a:lnTo>
                  <a:pt x="1083046" y="0"/>
                </a:lnTo>
                <a:lnTo>
                  <a:pt x="1083046" y="1083046"/>
                </a:lnTo>
                <a:lnTo>
                  <a:pt x="0" y="1083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05826" y="2699061"/>
            <a:ext cx="1083046" cy="1083046"/>
          </a:xfrm>
          <a:custGeom>
            <a:avLst/>
            <a:gdLst/>
            <a:ahLst/>
            <a:cxnLst/>
            <a:rect r="r" b="b" t="t" l="l"/>
            <a:pathLst>
              <a:path h="1083046" w="1083046">
                <a:moveTo>
                  <a:pt x="0" y="0"/>
                </a:moveTo>
                <a:lnTo>
                  <a:pt x="1083046" y="0"/>
                </a:lnTo>
                <a:lnTo>
                  <a:pt x="1083046" y="1083046"/>
                </a:lnTo>
                <a:lnTo>
                  <a:pt x="0" y="108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01792" y="2643228"/>
            <a:ext cx="1194712" cy="1194712"/>
          </a:xfrm>
          <a:custGeom>
            <a:avLst/>
            <a:gdLst/>
            <a:ahLst/>
            <a:cxnLst/>
            <a:rect r="r" b="b" t="t" l="l"/>
            <a:pathLst>
              <a:path h="1194712" w="1194712">
                <a:moveTo>
                  <a:pt x="0" y="0"/>
                </a:moveTo>
                <a:lnTo>
                  <a:pt x="1194712" y="0"/>
                </a:lnTo>
                <a:lnTo>
                  <a:pt x="1194712" y="1194712"/>
                </a:lnTo>
                <a:lnTo>
                  <a:pt x="0" y="119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799840"/>
            <a:ext cx="263808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A4169"/>
                </a:solidFill>
                <a:latin typeface="Open Sans 2"/>
              </a:rPr>
              <a:t>Conversione di ogni pagina del pdf in immagine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IMAGE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54500" y="3799840"/>
            <a:ext cx="338569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A4169"/>
                </a:solidFill>
                <a:latin typeface="Open Sans 2 Bold"/>
              </a:rPr>
              <a:t>Identificazione </a:t>
            </a:r>
            <a:r>
              <a:rPr lang="en-US" sz="2400">
                <a:solidFill>
                  <a:srgbClr val="1A4169"/>
                </a:solidFill>
                <a:latin typeface="Open Sans 2"/>
              </a:rPr>
              <a:t>di </a:t>
            </a:r>
            <a:r>
              <a:rPr lang="en-US" sz="2400">
                <a:solidFill>
                  <a:srgbClr val="1A4169"/>
                </a:solidFill>
                <a:latin typeface="Open Sans 2 Bold"/>
              </a:rPr>
              <a:t>immagini </a:t>
            </a:r>
            <a:r>
              <a:rPr lang="en-US" sz="2400">
                <a:solidFill>
                  <a:srgbClr val="1A4169"/>
                </a:solidFill>
                <a:latin typeface="Open Sans 2"/>
              </a:rPr>
              <a:t>all’interno di ogni pagina del pdf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30772" y="3799840"/>
            <a:ext cx="443126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A4169"/>
                </a:solidFill>
                <a:latin typeface="Open Sans 2 Bold"/>
              </a:rPr>
              <a:t>Estrazione features </a:t>
            </a:r>
            <a:r>
              <a:rPr lang="en-US" sz="2400">
                <a:solidFill>
                  <a:srgbClr val="1A4169"/>
                </a:solidFill>
                <a:latin typeface="Open Sans 2"/>
              </a:rPr>
              <a:t>di tutte le immagini del train set e delle immagini estratte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52610" y="4130571"/>
            <a:ext cx="329307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A4169"/>
                </a:solidFill>
                <a:latin typeface="Open Sans 2 Bold"/>
              </a:rPr>
              <a:t>Rilevazione immagini rappresentanti cibo</a:t>
            </a:r>
          </a:p>
        </p:txBody>
      </p:sp>
      <p:sp>
        <p:nvSpPr>
          <p:cNvPr name="AutoShape 14" id="14"/>
          <p:cNvSpPr/>
          <p:nvPr/>
        </p:nvSpPr>
        <p:spPr>
          <a:xfrm>
            <a:off x="3666783" y="3259634"/>
            <a:ext cx="1049901" cy="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7840197" y="3278684"/>
            <a:ext cx="1049901" cy="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12802710" y="3297734"/>
            <a:ext cx="1049901" cy="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2366792" y="5143500"/>
            <a:ext cx="0" cy="1228945"/>
          </a:xfrm>
          <a:prstGeom prst="line">
            <a:avLst/>
          </a:prstGeom>
          <a:ln cap="flat" w="38100">
            <a:solidFill>
              <a:srgbClr val="7A8B65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938986" y="6448645"/>
            <a:ext cx="281751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A4169"/>
                </a:solidFill>
                <a:latin typeface="Open Sans 2"/>
              </a:rPr>
              <a:t>Tool gratuito disponibile online </a:t>
            </a:r>
          </a:p>
        </p:txBody>
      </p:sp>
      <p:sp>
        <p:nvSpPr>
          <p:cNvPr name="AutoShape 19" id="19"/>
          <p:cNvSpPr/>
          <p:nvPr/>
        </p:nvSpPr>
        <p:spPr>
          <a:xfrm>
            <a:off x="6166399" y="5276642"/>
            <a:ext cx="0" cy="1228945"/>
          </a:xfrm>
          <a:prstGeom prst="line">
            <a:avLst/>
          </a:prstGeom>
          <a:ln cap="flat" w="38100">
            <a:solidFill>
              <a:srgbClr val="7A8B65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4219361" y="6581787"/>
            <a:ext cx="3894075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A4169"/>
                </a:solidFill>
                <a:latin typeface="Open Sans 2"/>
              </a:rPr>
              <a:t>Immagini in scala di grigio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A4169"/>
                </a:solidFill>
                <a:latin typeface="Open Sans 2"/>
              </a:rPr>
              <a:t>Calcolo gradiente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855749" y="5257800"/>
            <a:ext cx="0" cy="1228945"/>
          </a:xfrm>
          <a:prstGeom prst="line">
            <a:avLst/>
          </a:prstGeom>
          <a:ln cap="flat" w="38100">
            <a:solidFill>
              <a:srgbClr val="7A8B65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8448431" y="6467487"/>
            <a:ext cx="4795945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A4169"/>
                </a:solidFill>
                <a:latin typeface="Open Sans 2"/>
              </a:rPr>
              <a:t>Train set: test set pulito originale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A4169"/>
                </a:solidFill>
                <a:latin typeface="Open Sans 2"/>
              </a:rPr>
              <a:t>Feature extraction: EfficientNet addestrato su Imagenet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5553350" y="5276642"/>
            <a:ext cx="0" cy="1228945"/>
          </a:xfrm>
          <a:prstGeom prst="line">
            <a:avLst/>
          </a:prstGeom>
          <a:ln cap="flat" w="38100">
            <a:solidFill>
              <a:srgbClr val="7A8B65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13920857" y="6581787"/>
            <a:ext cx="3264985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A4169"/>
                </a:solidFill>
                <a:latin typeface="Open Sans 2"/>
              </a:rPr>
              <a:t>Distanza euclidea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A4169"/>
                </a:solidFill>
                <a:latin typeface="Open Sans 2"/>
              </a:rPr>
              <a:t>Soglia: ausilio della PCA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91764" y="-57150"/>
            <a:ext cx="370447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Facoltativo -parte 2-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7943" y="1838065"/>
            <a:ext cx="256677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Approccio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IMAGE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91764" y="-57150"/>
            <a:ext cx="370447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Facoltativo -parte 2-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4489" y="4725406"/>
            <a:ext cx="6406489" cy="4462328"/>
          </a:xfrm>
          <a:custGeom>
            <a:avLst/>
            <a:gdLst/>
            <a:ahLst/>
            <a:cxnLst/>
            <a:rect r="r" b="b" t="t" l="l"/>
            <a:pathLst>
              <a:path h="4462328" w="6406489">
                <a:moveTo>
                  <a:pt x="0" y="0"/>
                </a:moveTo>
                <a:lnTo>
                  <a:pt x="6406489" y="0"/>
                </a:lnTo>
                <a:lnTo>
                  <a:pt x="6406489" y="4462329"/>
                </a:lnTo>
                <a:lnTo>
                  <a:pt x="0" y="4462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55" t="-10419" r="-7917" b="-2083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12151" y="3415052"/>
            <a:ext cx="423116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2"/>
              </a:rPr>
              <a:t>Regioni </a:t>
            </a:r>
            <a:r>
              <a:rPr lang="en-US" sz="2600">
                <a:solidFill>
                  <a:srgbClr val="000000"/>
                </a:solidFill>
                <a:latin typeface="Open Sans 2 Bold"/>
              </a:rPr>
              <a:t>ad elevato gradiente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173928" y="4795972"/>
            <a:ext cx="4079986" cy="4462328"/>
          </a:xfrm>
          <a:custGeom>
            <a:avLst/>
            <a:gdLst/>
            <a:ahLst/>
            <a:cxnLst/>
            <a:rect r="r" b="b" t="t" l="l"/>
            <a:pathLst>
              <a:path h="4462328" w="4079986">
                <a:moveTo>
                  <a:pt x="0" y="0"/>
                </a:moveTo>
                <a:lnTo>
                  <a:pt x="4079986" y="0"/>
                </a:lnTo>
                <a:lnTo>
                  <a:pt x="4079986" y="4462328"/>
                </a:lnTo>
                <a:lnTo>
                  <a:pt x="0" y="446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040" t="-11475" r="0" b="-210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73928" y="3186452"/>
            <a:ext cx="4189785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2"/>
              </a:rPr>
              <a:t>Regioni ad elevato gradiente con applicazione di </a:t>
            </a:r>
            <a:r>
              <a:rPr lang="en-US" sz="2600">
                <a:solidFill>
                  <a:srgbClr val="000000"/>
                </a:solidFill>
                <a:latin typeface="Open Sans 2 Bold"/>
              </a:rPr>
              <a:t>chiusura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996864" y="4780805"/>
            <a:ext cx="3380257" cy="4406930"/>
          </a:xfrm>
          <a:custGeom>
            <a:avLst/>
            <a:gdLst/>
            <a:ahLst/>
            <a:cxnLst/>
            <a:rect r="r" b="b" t="t" l="l"/>
            <a:pathLst>
              <a:path h="4406930" w="3380257">
                <a:moveTo>
                  <a:pt x="0" y="0"/>
                </a:moveTo>
                <a:lnTo>
                  <a:pt x="3380258" y="0"/>
                </a:lnTo>
                <a:lnTo>
                  <a:pt x="3380258" y="4406930"/>
                </a:lnTo>
                <a:lnTo>
                  <a:pt x="0" y="4406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95" t="0" r="-11605" b="-1213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92653" y="3415052"/>
            <a:ext cx="348689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2 Bold"/>
              </a:rPr>
              <a:t>Immagini </a:t>
            </a:r>
            <a:r>
              <a:rPr lang="en-US" sz="2600">
                <a:solidFill>
                  <a:srgbClr val="000000"/>
                </a:solidFill>
                <a:latin typeface="Open Sans 2"/>
              </a:rPr>
              <a:t>identificate, e poi </a:t>
            </a:r>
            <a:r>
              <a:rPr lang="en-US" sz="2600">
                <a:solidFill>
                  <a:srgbClr val="000000"/>
                </a:solidFill>
                <a:latin typeface="Open Sans 2 Bold"/>
              </a:rPr>
              <a:t>estratte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1832430">
            <a:off x="11709436" y="2418886"/>
            <a:ext cx="1308553" cy="956433"/>
          </a:xfrm>
          <a:custGeom>
            <a:avLst/>
            <a:gdLst/>
            <a:ahLst/>
            <a:cxnLst/>
            <a:rect r="r" b="b" t="t" l="l"/>
            <a:pathLst>
              <a:path h="956433" w="1308553">
                <a:moveTo>
                  <a:pt x="0" y="0"/>
                </a:moveTo>
                <a:lnTo>
                  <a:pt x="1308553" y="0"/>
                </a:lnTo>
                <a:lnTo>
                  <a:pt x="1308553" y="956434"/>
                </a:lnTo>
                <a:lnTo>
                  <a:pt x="0" y="956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832430">
            <a:off x="6495553" y="2418886"/>
            <a:ext cx="1308553" cy="956433"/>
          </a:xfrm>
          <a:custGeom>
            <a:avLst/>
            <a:gdLst/>
            <a:ahLst/>
            <a:cxnLst/>
            <a:rect r="r" b="b" t="t" l="l"/>
            <a:pathLst>
              <a:path h="956433" w="1308553">
                <a:moveTo>
                  <a:pt x="0" y="0"/>
                </a:moveTo>
                <a:lnTo>
                  <a:pt x="1308553" y="0"/>
                </a:lnTo>
                <a:lnTo>
                  <a:pt x="1308553" y="956434"/>
                </a:lnTo>
                <a:lnTo>
                  <a:pt x="0" y="956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87943" y="1838065"/>
            <a:ext cx="256677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"/>
              </a:rPr>
              <a:t>Esempio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352800"/>
            <a:ext cx="6426127" cy="1013838"/>
            <a:chOff x="0" y="0"/>
            <a:chExt cx="1692478" cy="267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2478" cy="267019"/>
            </a:xfrm>
            <a:custGeom>
              <a:avLst/>
              <a:gdLst/>
              <a:ahLst/>
              <a:cxnLst/>
              <a:rect r="r" b="b" t="t" l="l"/>
              <a:pathLst>
                <a:path h="267019" w="1692478">
                  <a:moveTo>
                    <a:pt x="0" y="0"/>
                  </a:moveTo>
                  <a:lnTo>
                    <a:pt x="1692478" y="0"/>
                  </a:lnTo>
                  <a:lnTo>
                    <a:pt x="1692478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0BB3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692478" cy="276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IMAGE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91764" y="-57150"/>
            <a:ext cx="370447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Facoltativo -parte 2-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378389"/>
            <a:ext cx="642612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2"/>
              </a:rPr>
              <a:t>Associazione soggettiva di una label (“cibo” o “non cibo”) alle immagini di test.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96236" y="3378389"/>
            <a:ext cx="626306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 2"/>
              </a:rPr>
              <a:t>label “cibo”: 24 immagini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 2"/>
              </a:rPr>
              <a:t>label “non cibo”: 3 immagini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833173" y="3352800"/>
            <a:ext cx="6426127" cy="1013838"/>
            <a:chOff x="0" y="0"/>
            <a:chExt cx="1692478" cy="267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92478" cy="267019"/>
            </a:xfrm>
            <a:custGeom>
              <a:avLst/>
              <a:gdLst/>
              <a:ahLst/>
              <a:cxnLst/>
              <a:rect r="r" b="b" t="t" l="l"/>
              <a:pathLst>
                <a:path h="267019" w="1692478">
                  <a:moveTo>
                    <a:pt x="0" y="0"/>
                  </a:moveTo>
                  <a:lnTo>
                    <a:pt x="1692478" y="0"/>
                  </a:lnTo>
                  <a:lnTo>
                    <a:pt x="1692478" y="267019"/>
                  </a:lnTo>
                  <a:lnTo>
                    <a:pt x="0" y="2670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0BB3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692478" cy="276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54827" y="3859719"/>
            <a:ext cx="3378346" cy="0"/>
          </a:xfrm>
          <a:prstGeom prst="line">
            <a:avLst/>
          </a:prstGeom>
          <a:ln cap="flat" w="38100">
            <a:solidFill>
              <a:srgbClr val="2759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5245796"/>
            <a:ext cx="348859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Analisi oggettiva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1612" y="6004938"/>
            <a:ext cx="6263214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Il processo implementato ritorna 25 immagini etichettabili come “cibo”: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una di queste è errata.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Identifica correttamente 26 immagini </a:t>
            </a:r>
          </a:p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su 27.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454827" y="6990776"/>
            <a:ext cx="5413669" cy="0"/>
          </a:xfrm>
          <a:prstGeom prst="line">
            <a:avLst/>
          </a:prstGeom>
          <a:ln cap="flat" w="38100">
            <a:solidFill>
              <a:srgbClr val="2759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2868495" y="6785988"/>
            <a:ext cx="263037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  Precision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: 96%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7943" y="1838065"/>
            <a:ext cx="256677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Risultati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" y="9815050"/>
            <a:ext cx="18288000" cy="471600"/>
            <a:chOff x="0" y="0"/>
            <a:chExt cx="24384000" cy="62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28777"/>
                  </a:lnTo>
                  <a:lnTo>
                    <a:pt x="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AutoShape 4" id="4"/>
          <p:cNvSpPr/>
          <p:nvPr/>
        </p:nvSpPr>
        <p:spPr>
          <a:xfrm rot="3817">
            <a:off x="461970" y="923548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838376" y="485982"/>
            <a:ext cx="5987449" cy="8665763"/>
          </a:xfrm>
          <a:custGeom>
            <a:avLst/>
            <a:gdLst/>
            <a:ahLst/>
            <a:cxnLst/>
            <a:rect r="r" b="b" t="t" l="l"/>
            <a:pathLst>
              <a:path h="8665763" w="5987449">
                <a:moveTo>
                  <a:pt x="0" y="0"/>
                </a:moveTo>
                <a:lnTo>
                  <a:pt x="5987449" y="0"/>
                </a:lnTo>
                <a:lnTo>
                  <a:pt x="5987449" y="8665762"/>
                </a:lnTo>
                <a:lnTo>
                  <a:pt x="0" y="8665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6" t="0" r="-2236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38376" y="485982"/>
            <a:ext cx="5987449" cy="8772318"/>
          </a:xfrm>
          <a:custGeom>
            <a:avLst/>
            <a:gdLst/>
            <a:ahLst/>
            <a:cxnLst/>
            <a:rect r="r" b="b" t="t" l="l"/>
            <a:pathLst>
              <a:path h="8772318" w="5987449">
                <a:moveTo>
                  <a:pt x="0" y="0"/>
                </a:moveTo>
                <a:lnTo>
                  <a:pt x="5987449" y="0"/>
                </a:lnTo>
                <a:lnTo>
                  <a:pt x="5987449" y="8772318"/>
                </a:lnTo>
                <a:lnTo>
                  <a:pt x="0" y="877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05" t="0" r="-27905" b="-634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496602"/>
            <a:ext cx="9752065" cy="230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sz="9200">
                <a:solidFill>
                  <a:srgbClr val="1A4169"/>
                </a:solidFill>
                <a:latin typeface="Archivo Black"/>
              </a:rPr>
              <a:t>Grazie per l‘attenzione!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361169"/>
            <a:ext cx="400793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Nada Mohamed 857606</a:t>
            </a:r>
          </a:p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Alessia Rubini 851890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771">
            <a:off x="461970" y="471578"/>
            <a:ext cx="17363860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599648" y="6916833"/>
            <a:ext cx="7091849" cy="2406543"/>
          </a:xfrm>
          <a:custGeom>
            <a:avLst/>
            <a:gdLst/>
            <a:ahLst/>
            <a:cxnLst/>
            <a:rect r="r" b="b" t="t" l="l"/>
            <a:pathLst>
              <a:path h="2406543" w="7091849">
                <a:moveTo>
                  <a:pt x="0" y="0"/>
                </a:moveTo>
                <a:lnTo>
                  <a:pt x="7091849" y="0"/>
                </a:lnTo>
                <a:lnTo>
                  <a:pt x="7091849" y="2406543"/>
                </a:lnTo>
                <a:lnTo>
                  <a:pt x="0" y="240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7" t="-1522" r="-1750" b="-236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96503" y="7352554"/>
            <a:ext cx="7091849" cy="1688136"/>
            <a:chOff x="0" y="0"/>
            <a:chExt cx="1867812" cy="4446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7812" cy="444612"/>
            </a:xfrm>
            <a:custGeom>
              <a:avLst/>
              <a:gdLst/>
              <a:ahLst/>
              <a:cxnLst/>
              <a:rect r="r" b="b" t="t" l="l"/>
              <a:pathLst>
                <a:path h="444612" w="1867812">
                  <a:moveTo>
                    <a:pt x="0" y="0"/>
                  </a:moveTo>
                  <a:lnTo>
                    <a:pt x="1867812" y="0"/>
                  </a:lnTo>
                  <a:lnTo>
                    <a:pt x="1867812" y="444612"/>
                  </a:lnTo>
                  <a:lnTo>
                    <a:pt x="0" y="444612"/>
                  </a:lnTo>
                  <a:close/>
                </a:path>
              </a:pathLst>
            </a:custGeom>
            <a:solidFill>
              <a:srgbClr val="F5DCBD">
                <a:alpha val="4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867812" cy="435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99648" y="9040690"/>
            <a:ext cx="7091849" cy="282686"/>
            <a:chOff x="0" y="0"/>
            <a:chExt cx="1867812" cy="744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7812" cy="74452"/>
            </a:xfrm>
            <a:custGeom>
              <a:avLst/>
              <a:gdLst/>
              <a:ahLst/>
              <a:cxnLst/>
              <a:rect r="r" b="b" t="t" l="l"/>
              <a:pathLst>
                <a:path h="74452" w="1867812">
                  <a:moveTo>
                    <a:pt x="0" y="0"/>
                  </a:moveTo>
                  <a:lnTo>
                    <a:pt x="1867812" y="0"/>
                  </a:lnTo>
                  <a:lnTo>
                    <a:pt x="1867812" y="74452"/>
                  </a:lnTo>
                  <a:lnTo>
                    <a:pt x="0" y="74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E2A47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867812" cy="64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5800130" y="4683502"/>
            <a:ext cx="834143" cy="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12060981" y="4645402"/>
            <a:ext cx="834143" cy="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1021354" y="5521702"/>
            <a:ext cx="834143" cy="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8092812" y="5559802"/>
            <a:ext cx="834143" cy="0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6" id="16"/>
          <p:cNvGrpSpPr/>
          <p:nvPr/>
        </p:nvGrpSpPr>
        <p:grpSpPr>
          <a:xfrm rot="0">
            <a:off x="1028700" y="1866346"/>
            <a:ext cx="478465" cy="239233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372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1354" y="3823766"/>
            <a:ext cx="478465" cy="239233"/>
            <a:chOff x="0" y="0"/>
            <a:chExt cx="812800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372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6416498"/>
            <a:ext cx="478465" cy="239233"/>
            <a:chOff x="0" y="0"/>
            <a:chExt cx="812800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372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77800" y="-95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554715" y="1009650"/>
            <a:ext cx="1117857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Brisque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2352708"/>
            <a:ext cx="1623060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Le immagini di bassa qualità spesso mostrano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distorsioni locali o globali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 che possono essere rilevate analizzando le caratteristiche dell’immagine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6859683"/>
            <a:ext cx="29352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u="sng">
                <a:solidFill>
                  <a:srgbClr val="1A4169"/>
                </a:solidFill>
                <a:latin typeface="Open Sans 2"/>
                <a:hlinkClick r:id="rId3" tooltip="https://live.ece.utexas.edu/publications/2012/TIP%20BRISQUE.pdf"/>
              </a:rPr>
              <a:t>BRISQUE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1354" y="4459665"/>
            <a:ext cx="456922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Calcolo delle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caratteristiche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91764" y="-57150"/>
            <a:ext cx="370447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Slide extra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07451" y="4459665"/>
            <a:ext cx="468349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Divisione immagine in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blocchi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66599" y="4459665"/>
            <a:ext cx="396716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Calcolo delle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statistiche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99394" y="5335965"/>
            <a:ext cx="599341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Calcolo delle </a:t>
            </a:r>
            <a:r>
              <a:rPr lang="en-US" sz="2600">
                <a:solidFill>
                  <a:srgbClr val="1A4169"/>
                </a:solidFill>
                <a:latin typeface="Open Sans 1 Bold"/>
              </a:rPr>
              <a:t>differenze</a:t>
            </a:r>
            <a:r>
              <a:rPr lang="en-US" sz="2600">
                <a:solidFill>
                  <a:srgbClr val="1A4169"/>
                </a:solidFill>
                <a:latin typeface="Open Sans 1"/>
              </a:rPr>
              <a:t> tra i blocchi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68340" y="5335965"/>
            <a:ext cx="283155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1A4169"/>
                </a:solidFill>
                <a:latin typeface="Open Sans 1 Bold"/>
              </a:rPr>
              <a:t>Qualità globale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37015" y="1700213"/>
            <a:ext cx="18177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Idea base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29669" y="3657633"/>
            <a:ext cx="31608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Funzionamento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37015" y="6250365"/>
            <a:ext cx="33919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Perchè BRISQUE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783737"/>
            <a:ext cx="1974140" cy="497205"/>
            <a:chOff x="0" y="0"/>
            <a:chExt cx="519938" cy="130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9938" cy="130951"/>
            </a:xfrm>
            <a:custGeom>
              <a:avLst/>
              <a:gdLst/>
              <a:ahLst/>
              <a:cxnLst/>
              <a:rect r="r" b="b" t="t" l="l"/>
              <a:pathLst>
                <a:path h="130951" w="519938">
                  <a:moveTo>
                    <a:pt x="0" y="0"/>
                  </a:moveTo>
                  <a:lnTo>
                    <a:pt x="519938" y="0"/>
                  </a:lnTo>
                  <a:lnTo>
                    <a:pt x="519938" y="130951"/>
                  </a:lnTo>
                  <a:lnTo>
                    <a:pt x="0" y="130951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19938" cy="14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sporco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14863" y="2783737"/>
            <a:ext cx="2382130" cy="497205"/>
            <a:chOff x="0" y="0"/>
            <a:chExt cx="627392" cy="1309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7392" cy="130951"/>
            </a:xfrm>
            <a:custGeom>
              <a:avLst/>
              <a:gdLst/>
              <a:ahLst/>
              <a:cxnLst/>
              <a:rect r="r" b="b" t="t" l="l"/>
              <a:pathLst>
                <a:path h="130951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30951"/>
                  </a:lnTo>
                  <a:lnTo>
                    <a:pt x="0" y="130951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627392" cy="14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pulito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01593" y="2783737"/>
            <a:ext cx="2586282" cy="497205"/>
            <a:chOff x="0" y="0"/>
            <a:chExt cx="681161" cy="1309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1161" cy="130951"/>
            </a:xfrm>
            <a:custGeom>
              <a:avLst/>
              <a:gdLst/>
              <a:ahLst/>
              <a:cxnLst/>
              <a:rect r="r" b="b" t="t" l="l"/>
              <a:pathLst>
                <a:path h="130951" w="681161">
                  <a:moveTo>
                    <a:pt x="0" y="0"/>
                  </a:moveTo>
                  <a:lnTo>
                    <a:pt x="681161" y="0"/>
                  </a:lnTo>
                  <a:lnTo>
                    <a:pt x="681161" y="130951"/>
                  </a:lnTo>
                  <a:lnTo>
                    <a:pt x="0" y="130951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81161" cy="14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bilanciato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700462" y="6227882"/>
            <a:ext cx="2822196" cy="856297"/>
            <a:chOff x="0" y="0"/>
            <a:chExt cx="743294" cy="2255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3294" cy="225527"/>
            </a:xfrm>
            <a:custGeom>
              <a:avLst/>
              <a:gdLst/>
              <a:ahLst/>
              <a:cxnLst/>
              <a:rect r="r" b="b" t="t" l="l"/>
              <a:pathLst>
                <a:path h="225527" w="743294">
                  <a:moveTo>
                    <a:pt x="0" y="0"/>
                  </a:moveTo>
                  <a:lnTo>
                    <a:pt x="743294" y="0"/>
                  </a:lnTo>
                  <a:lnTo>
                    <a:pt x="743294" y="225527"/>
                  </a:lnTo>
                  <a:lnTo>
                    <a:pt x="0" y="225527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743294" cy="235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Valutazione test set e test set degradato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4994734" y="4342483"/>
            <a:ext cx="0" cy="2741697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7472840" y="5800651"/>
            <a:ext cx="2026629" cy="706530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7472840" y="6805493"/>
            <a:ext cx="2026629" cy="706530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10355154" y="5800651"/>
            <a:ext cx="4639580" cy="0"/>
          </a:xfrm>
          <a:prstGeom prst="line">
            <a:avLst/>
          </a:prstGeom>
          <a:ln cap="flat" w="38100">
            <a:solidFill>
              <a:srgbClr val="FF9175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2443613" y="3914640"/>
            <a:ext cx="573447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4566891" y="3486797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 flipV="true">
            <a:off x="9033771" y="3914640"/>
            <a:ext cx="5533120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587927" y="3486797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178085" y="3486797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617153" y="6228494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7" y="0"/>
                </a:lnTo>
                <a:lnTo>
                  <a:pt x="855687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499468" y="5372808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8736246" y="4847308"/>
            <a:ext cx="2382130" cy="525780"/>
            <a:chOff x="0" y="0"/>
            <a:chExt cx="627392" cy="1384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7392" cy="138477"/>
            </a:xfrm>
            <a:custGeom>
              <a:avLst/>
              <a:gdLst/>
              <a:ahLst/>
              <a:cxnLst/>
              <a:rect r="r" b="b" t="t" l="l"/>
              <a:pathLst>
                <a:path h="138477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38477"/>
                  </a:lnTo>
                  <a:lnTo>
                    <a:pt x="0" y="138477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627392" cy="148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Test degradato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499468" y="7084180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8736246" y="7939866"/>
            <a:ext cx="2382130" cy="856297"/>
            <a:chOff x="0" y="0"/>
            <a:chExt cx="627392" cy="2255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27392" cy="225527"/>
            </a:xfrm>
            <a:custGeom>
              <a:avLst/>
              <a:gdLst/>
              <a:ahLst/>
              <a:cxnLst/>
              <a:rect r="r" b="b" t="t" l="l"/>
              <a:pathLst>
                <a:path h="225527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225527"/>
                  </a:lnTo>
                  <a:lnTo>
                    <a:pt x="0" y="225527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627392" cy="235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Test non degradato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4566891" y="7084180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4994734" y="5603778"/>
            <a:ext cx="2091945" cy="35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2"/>
              </a:lnSpc>
            </a:pPr>
            <a:r>
              <a:rPr lang="en-US" sz="2123">
                <a:solidFill>
                  <a:srgbClr val="000000"/>
                </a:solidFill>
                <a:latin typeface="Open Sans 2 Bold"/>
              </a:rPr>
              <a:t>   Degradazione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981242" y="981075"/>
            <a:ext cx="83255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PIPELINE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484018" y="3439172"/>
            <a:ext cx="299444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Identificazione outliers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175255" y="3439172"/>
            <a:ext cx="125015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Sampling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09419" y="1703021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 Bold"/>
              </a:rPr>
              <a:t>Elaborazione dati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3701593" y="8033687"/>
            <a:ext cx="2586282" cy="497205"/>
            <a:chOff x="0" y="0"/>
            <a:chExt cx="681161" cy="13095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81161" cy="130951"/>
            </a:xfrm>
            <a:custGeom>
              <a:avLst/>
              <a:gdLst/>
              <a:ahLst/>
              <a:cxnLst/>
              <a:rect r="r" b="b" t="t" l="l"/>
              <a:pathLst>
                <a:path h="130951" w="681161">
                  <a:moveTo>
                    <a:pt x="0" y="0"/>
                  </a:moveTo>
                  <a:lnTo>
                    <a:pt x="681161" y="0"/>
                  </a:lnTo>
                  <a:lnTo>
                    <a:pt x="681161" y="130951"/>
                  </a:lnTo>
                  <a:lnTo>
                    <a:pt x="0" y="130951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681161" cy="14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degradato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9815044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783737"/>
            <a:ext cx="1974140" cy="497205"/>
            <a:chOff x="0" y="0"/>
            <a:chExt cx="519938" cy="130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9938" cy="130951"/>
            </a:xfrm>
            <a:custGeom>
              <a:avLst/>
              <a:gdLst/>
              <a:ahLst/>
              <a:cxnLst/>
              <a:rect r="r" b="b" t="t" l="l"/>
              <a:pathLst>
                <a:path h="130951" w="519938">
                  <a:moveTo>
                    <a:pt x="0" y="0"/>
                  </a:moveTo>
                  <a:lnTo>
                    <a:pt x="519938" y="0"/>
                  </a:lnTo>
                  <a:lnTo>
                    <a:pt x="519938" y="130951"/>
                  </a:lnTo>
                  <a:lnTo>
                    <a:pt x="0" y="130951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19938" cy="14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sporco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14863" y="2783737"/>
            <a:ext cx="2382130" cy="497205"/>
            <a:chOff x="0" y="0"/>
            <a:chExt cx="627392" cy="1309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7392" cy="130951"/>
            </a:xfrm>
            <a:custGeom>
              <a:avLst/>
              <a:gdLst/>
              <a:ahLst/>
              <a:cxnLst/>
              <a:rect r="r" b="b" t="t" l="l"/>
              <a:pathLst>
                <a:path h="130951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30951"/>
                  </a:lnTo>
                  <a:lnTo>
                    <a:pt x="0" y="130951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627392" cy="14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pulito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01593" y="2783737"/>
            <a:ext cx="2586282" cy="497205"/>
            <a:chOff x="0" y="0"/>
            <a:chExt cx="681161" cy="1309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1161" cy="130951"/>
            </a:xfrm>
            <a:custGeom>
              <a:avLst/>
              <a:gdLst/>
              <a:ahLst/>
              <a:cxnLst/>
              <a:rect r="r" b="b" t="t" l="l"/>
              <a:pathLst>
                <a:path h="130951" w="681161">
                  <a:moveTo>
                    <a:pt x="0" y="0"/>
                  </a:moveTo>
                  <a:lnTo>
                    <a:pt x="681161" y="0"/>
                  </a:lnTo>
                  <a:lnTo>
                    <a:pt x="681161" y="130951"/>
                  </a:lnTo>
                  <a:lnTo>
                    <a:pt x="0" y="130951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81161" cy="14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bilanciato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700462" y="6227882"/>
            <a:ext cx="2822196" cy="856297"/>
            <a:chOff x="0" y="0"/>
            <a:chExt cx="743294" cy="2255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3294" cy="225527"/>
            </a:xfrm>
            <a:custGeom>
              <a:avLst/>
              <a:gdLst/>
              <a:ahLst/>
              <a:cxnLst/>
              <a:rect r="r" b="b" t="t" l="l"/>
              <a:pathLst>
                <a:path h="225527" w="743294">
                  <a:moveTo>
                    <a:pt x="0" y="0"/>
                  </a:moveTo>
                  <a:lnTo>
                    <a:pt x="743294" y="0"/>
                  </a:lnTo>
                  <a:lnTo>
                    <a:pt x="743294" y="225527"/>
                  </a:lnTo>
                  <a:lnTo>
                    <a:pt x="0" y="22552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743294" cy="235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Valutazione test set e test set degradato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4994734" y="4342483"/>
            <a:ext cx="0" cy="2741697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7472840" y="5800651"/>
            <a:ext cx="2026629" cy="706530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7472840" y="6805493"/>
            <a:ext cx="2026629" cy="706530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10355154" y="5800651"/>
            <a:ext cx="4639580" cy="0"/>
          </a:xfrm>
          <a:prstGeom prst="line">
            <a:avLst/>
          </a:prstGeom>
          <a:ln cap="flat" w="38100">
            <a:solidFill>
              <a:srgbClr val="FF9175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2443613" y="3914640"/>
            <a:ext cx="573447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4566891" y="3486797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 flipV="true">
            <a:off x="9033771" y="3914640"/>
            <a:ext cx="5533120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587927" y="3486797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178085" y="3486797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617153" y="6228494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7" y="0"/>
                </a:lnTo>
                <a:lnTo>
                  <a:pt x="855687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499468" y="5372808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8736246" y="4847308"/>
            <a:ext cx="2382130" cy="525780"/>
            <a:chOff x="0" y="0"/>
            <a:chExt cx="627392" cy="1384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7392" cy="138477"/>
            </a:xfrm>
            <a:custGeom>
              <a:avLst/>
              <a:gdLst/>
              <a:ahLst/>
              <a:cxnLst/>
              <a:rect r="r" b="b" t="t" l="l"/>
              <a:pathLst>
                <a:path h="138477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38477"/>
                  </a:lnTo>
                  <a:lnTo>
                    <a:pt x="0" y="13847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627392" cy="148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Test degradato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499468" y="7084180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8736246" y="7939866"/>
            <a:ext cx="2382130" cy="856297"/>
            <a:chOff x="0" y="0"/>
            <a:chExt cx="627392" cy="2255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27392" cy="225527"/>
            </a:xfrm>
            <a:custGeom>
              <a:avLst/>
              <a:gdLst/>
              <a:ahLst/>
              <a:cxnLst/>
              <a:rect r="r" b="b" t="t" l="l"/>
              <a:pathLst>
                <a:path h="225527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225527"/>
                  </a:lnTo>
                  <a:lnTo>
                    <a:pt x="0" y="22552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627392" cy="235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Test non degradato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4566891" y="7084180"/>
            <a:ext cx="855686" cy="855686"/>
          </a:xfrm>
          <a:custGeom>
            <a:avLst/>
            <a:gdLst/>
            <a:ahLst/>
            <a:cxnLst/>
            <a:rect r="r" b="b" t="t" l="l"/>
            <a:pathLst>
              <a:path h="855686" w="855686">
                <a:moveTo>
                  <a:pt x="0" y="0"/>
                </a:moveTo>
                <a:lnTo>
                  <a:pt x="855686" y="0"/>
                </a:lnTo>
                <a:lnTo>
                  <a:pt x="855686" y="855686"/>
                </a:lnTo>
                <a:lnTo>
                  <a:pt x="0" y="855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4994734" y="5603778"/>
            <a:ext cx="2091945" cy="35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2"/>
              </a:lnSpc>
            </a:pPr>
            <a:r>
              <a:rPr lang="en-US" sz="2123">
                <a:solidFill>
                  <a:srgbClr val="000000"/>
                </a:solidFill>
                <a:latin typeface="Open Sans 2 Bold"/>
              </a:rPr>
              <a:t>   Degradazione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981242" y="981075"/>
            <a:ext cx="83255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PIPELINE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484018" y="3439172"/>
            <a:ext cx="299444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Identificazione outliers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175255" y="3439172"/>
            <a:ext cx="125015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Sampling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09419" y="1703021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 Bold"/>
              </a:rPr>
              <a:t>Elaborazione dati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3701593" y="8033687"/>
            <a:ext cx="2586282" cy="497205"/>
            <a:chOff x="0" y="0"/>
            <a:chExt cx="681161" cy="13095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81161" cy="130951"/>
            </a:xfrm>
            <a:custGeom>
              <a:avLst/>
              <a:gdLst/>
              <a:ahLst/>
              <a:cxnLst/>
              <a:rect r="r" b="b" t="t" l="l"/>
              <a:pathLst>
                <a:path h="130951" w="681161">
                  <a:moveTo>
                    <a:pt x="0" y="0"/>
                  </a:moveTo>
                  <a:lnTo>
                    <a:pt x="681161" y="0"/>
                  </a:lnTo>
                  <a:lnTo>
                    <a:pt x="681161" y="130951"/>
                  </a:lnTo>
                  <a:lnTo>
                    <a:pt x="0" y="130951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681161" cy="14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degradato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46090" y="5327530"/>
            <a:ext cx="980992" cy="980992"/>
          </a:xfrm>
          <a:custGeom>
            <a:avLst/>
            <a:gdLst/>
            <a:ahLst/>
            <a:cxnLst/>
            <a:rect r="r" b="b" t="t" l="l"/>
            <a:pathLst>
              <a:path h="980992" w="980992">
                <a:moveTo>
                  <a:pt x="0" y="0"/>
                </a:moveTo>
                <a:lnTo>
                  <a:pt x="980992" y="0"/>
                </a:lnTo>
                <a:lnTo>
                  <a:pt x="980992" y="980992"/>
                </a:lnTo>
                <a:lnTo>
                  <a:pt x="0" y="98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30515" y="5327530"/>
            <a:ext cx="980992" cy="980992"/>
          </a:xfrm>
          <a:custGeom>
            <a:avLst/>
            <a:gdLst/>
            <a:ahLst/>
            <a:cxnLst/>
            <a:rect r="r" b="b" t="t" l="l"/>
            <a:pathLst>
              <a:path h="980992" w="980992">
                <a:moveTo>
                  <a:pt x="0" y="0"/>
                </a:moveTo>
                <a:lnTo>
                  <a:pt x="980992" y="0"/>
                </a:lnTo>
                <a:lnTo>
                  <a:pt x="980992" y="980992"/>
                </a:lnTo>
                <a:lnTo>
                  <a:pt x="0" y="980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55753" y="6457100"/>
            <a:ext cx="1102592" cy="1102592"/>
          </a:xfrm>
          <a:custGeom>
            <a:avLst/>
            <a:gdLst/>
            <a:ahLst/>
            <a:cxnLst/>
            <a:rect r="r" b="b" t="t" l="l"/>
            <a:pathLst>
              <a:path h="1102592" w="1102592">
                <a:moveTo>
                  <a:pt x="0" y="0"/>
                </a:moveTo>
                <a:lnTo>
                  <a:pt x="1102593" y="0"/>
                </a:lnTo>
                <a:lnTo>
                  <a:pt x="1102593" y="1102592"/>
                </a:lnTo>
                <a:lnTo>
                  <a:pt x="0" y="1102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49065" y="4137787"/>
            <a:ext cx="1101296" cy="1102592"/>
          </a:xfrm>
          <a:custGeom>
            <a:avLst/>
            <a:gdLst/>
            <a:ahLst/>
            <a:cxnLst/>
            <a:rect r="r" b="b" t="t" l="l"/>
            <a:pathLst>
              <a:path h="1102592" w="1101296">
                <a:moveTo>
                  <a:pt x="0" y="0"/>
                </a:moveTo>
                <a:lnTo>
                  <a:pt x="1101296" y="0"/>
                </a:lnTo>
                <a:lnTo>
                  <a:pt x="1101296" y="1102593"/>
                </a:lnTo>
                <a:lnTo>
                  <a:pt x="0" y="110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43146" y="6502821"/>
            <a:ext cx="1011151" cy="1011151"/>
          </a:xfrm>
          <a:custGeom>
            <a:avLst/>
            <a:gdLst/>
            <a:ahLst/>
            <a:cxnLst/>
            <a:rect r="r" b="b" t="t" l="l"/>
            <a:pathLst>
              <a:path h="1011151" w="1011151">
                <a:moveTo>
                  <a:pt x="0" y="0"/>
                </a:moveTo>
                <a:lnTo>
                  <a:pt x="1011151" y="0"/>
                </a:lnTo>
                <a:lnTo>
                  <a:pt x="1011151" y="1011150"/>
                </a:lnTo>
                <a:lnTo>
                  <a:pt x="0" y="1011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98707" y="7571607"/>
            <a:ext cx="189535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Test set </a:t>
            </a:r>
            <a:r>
              <a:rPr lang="en-US" sz="2000" u="sng">
                <a:solidFill>
                  <a:srgbClr val="1A4169"/>
                </a:solidFill>
                <a:latin typeface="Open Sans 2"/>
              </a:rPr>
              <a:t>degradato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43146" y="4168550"/>
            <a:ext cx="1006475" cy="1006475"/>
          </a:xfrm>
          <a:custGeom>
            <a:avLst/>
            <a:gdLst/>
            <a:ahLst/>
            <a:cxnLst/>
            <a:rect r="r" b="b" t="t" l="l"/>
            <a:pathLst>
              <a:path h="1006475" w="1006475">
                <a:moveTo>
                  <a:pt x="0" y="0"/>
                </a:moveTo>
                <a:lnTo>
                  <a:pt x="1006475" y="0"/>
                </a:lnTo>
                <a:lnTo>
                  <a:pt x="1006475" y="1006475"/>
                </a:lnTo>
                <a:lnTo>
                  <a:pt x="0" y="100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92669" y="5264929"/>
            <a:ext cx="15074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Test set </a:t>
            </a:r>
            <a:r>
              <a:rPr lang="en-US" sz="2000" u="sng">
                <a:solidFill>
                  <a:srgbClr val="1A4169"/>
                </a:solidFill>
                <a:latin typeface="Open Sans 2"/>
              </a:rPr>
              <a:t>pulito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027082" y="5818026"/>
            <a:ext cx="1803433" cy="0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4811507" y="4689084"/>
            <a:ext cx="2237558" cy="1128942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4811507" y="5818026"/>
            <a:ext cx="2244247" cy="1190370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V="true">
            <a:off x="8150361" y="4671788"/>
            <a:ext cx="1542549" cy="17296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8158346" y="7027446"/>
            <a:ext cx="1534564" cy="0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13459290" y="5877134"/>
            <a:ext cx="1671051" cy="0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729884" y="5176177"/>
            <a:ext cx="564931" cy="564931"/>
          </a:xfrm>
          <a:custGeom>
            <a:avLst/>
            <a:gdLst/>
            <a:ahLst/>
            <a:cxnLst/>
            <a:rect r="r" b="b" t="t" l="l"/>
            <a:pathLst>
              <a:path h="564931" w="564931">
                <a:moveTo>
                  <a:pt x="0" y="0"/>
                </a:moveTo>
                <a:lnTo>
                  <a:pt x="564931" y="0"/>
                </a:lnTo>
                <a:lnTo>
                  <a:pt x="564931" y="564931"/>
                </a:lnTo>
                <a:lnTo>
                  <a:pt x="0" y="564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562884" y="7571607"/>
            <a:ext cx="208962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Train set </a:t>
            </a:r>
            <a:r>
              <a:rPr lang="en-US" sz="2000" u="sng">
                <a:solidFill>
                  <a:srgbClr val="1A4169"/>
                </a:solidFill>
                <a:latin typeface="Open Sans 2"/>
              </a:rPr>
              <a:t>degradato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71021" y="5175459"/>
            <a:ext cx="189049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Train set </a:t>
            </a:r>
          </a:p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1A4169"/>
                </a:solidFill>
                <a:latin typeface="Open Sans 2"/>
              </a:rPr>
              <a:t>non degradato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405045" y="4277809"/>
            <a:ext cx="2294729" cy="2069491"/>
            <a:chOff x="0" y="0"/>
            <a:chExt cx="3059639" cy="27593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59321" cy="2759321"/>
            </a:xfrm>
            <a:custGeom>
              <a:avLst/>
              <a:gdLst/>
              <a:ahLst/>
              <a:cxnLst/>
              <a:rect r="r" b="b" t="t" l="l"/>
              <a:pathLst>
                <a:path h="2759321" w="2759321">
                  <a:moveTo>
                    <a:pt x="0" y="0"/>
                  </a:moveTo>
                  <a:lnTo>
                    <a:pt x="2759321" y="0"/>
                  </a:lnTo>
                  <a:lnTo>
                    <a:pt x="2759321" y="2759321"/>
                  </a:lnTo>
                  <a:lnTo>
                    <a:pt x="0" y="275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01600" y="119294"/>
              <a:ext cx="2958039" cy="1126732"/>
              <a:chOff x="0" y="0"/>
              <a:chExt cx="584304" cy="22256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84304" cy="222564"/>
              </a:xfrm>
              <a:custGeom>
                <a:avLst/>
                <a:gdLst/>
                <a:ahLst/>
                <a:cxnLst/>
                <a:rect r="r" b="b" t="t" l="l"/>
                <a:pathLst>
                  <a:path h="222564" w="584304">
                    <a:moveTo>
                      <a:pt x="0" y="0"/>
                    </a:moveTo>
                    <a:lnTo>
                      <a:pt x="584304" y="0"/>
                    </a:lnTo>
                    <a:lnTo>
                      <a:pt x="584304" y="222564"/>
                    </a:lnTo>
                    <a:lnTo>
                      <a:pt x="0" y="222564"/>
                    </a:lnTo>
                    <a:close/>
                  </a:path>
                </a:pathLst>
              </a:custGeom>
              <a:solidFill>
                <a:srgbClr val="FBF3E5"/>
              </a:solidFill>
              <a:ln w="38100" cap="sq">
                <a:solidFill>
                  <a:srgbClr val="FBF3E5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584304" cy="27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13403006" y="4861134"/>
            <a:ext cx="121868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1A4169"/>
                </a:solidFill>
                <a:latin typeface="Open Sans 2"/>
              </a:rPr>
              <a:t>Confronto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88225" y="4225735"/>
            <a:ext cx="1896722" cy="856297"/>
            <a:chOff x="0" y="0"/>
            <a:chExt cx="499548" cy="2255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99548" cy="225527"/>
            </a:xfrm>
            <a:custGeom>
              <a:avLst/>
              <a:gdLst/>
              <a:ahLst/>
              <a:cxnLst/>
              <a:rect r="r" b="b" t="t" l="l"/>
              <a:pathLst>
                <a:path h="225527" w="499548">
                  <a:moveTo>
                    <a:pt x="0" y="0"/>
                  </a:moveTo>
                  <a:lnTo>
                    <a:pt x="499548" y="0"/>
                  </a:lnTo>
                  <a:lnTo>
                    <a:pt x="499548" y="225527"/>
                  </a:lnTo>
                  <a:lnTo>
                    <a:pt x="0" y="22552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499548" cy="235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Modello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pre-addestrato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142172" y="4073335"/>
            <a:ext cx="2357678" cy="1102841"/>
            <a:chOff x="0" y="0"/>
            <a:chExt cx="620952" cy="2904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20952" cy="290460"/>
            </a:xfrm>
            <a:custGeom>
              <a:avLst/>
              <a:gdLst/>
              <a:ahLst/>
              <a:cxnLst/>
              <a:rect r="r" b="b" t="t" l="l"/>
              <a:pathLst>
                <a:path h="290460" w="620952">
                  <a:moveTo>
                    <a:pt x="0" y="0"/>
                  </a:moveTo>
                  <a:lnTo>
                    <a:pt x="620952" y="0"/>
                  </a:lnTo>
                  <a:lnTo>
                    <a:pt x="620952" y="290460"/>
                  </a:lnTo>
                  <a:lnTo>
                    <a:pt x="0" y="290460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620952" cy="299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 Bold"/>
                </a:rPr>
                <a:t>Personalizzazione </a:t>
              </a:r>
              <a:r>
                <a:rPr lang="en-US" sz="2000">
                  <a:solidFill>
                    <a:srgbClr val="FFFFFF"/>
                  </a:solidFill>
                  <a:latin typeface="Open Sans 1"/>
                </a:rPr>
                <a:t>del modello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-</a:t>
              </a:r>
              <a:r>
                <a:rPr lang="en-US" sz="2000">
                  <a:solidFill>
                    <a:srgbClr val="FFFFFF"/>
                  </a:solidFill>
                  <a:latin typeface="Open Sans 1"/>
                </a:rPr>
                <a:t>251 classi-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543450" y="3125841"/>
            <a:ext cx="2127200" cy="525626"/>
            <a:chOff x="0" y="0"/>
            <a:chExt cx="560250" cy="13843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0250" cy="138437"/>
            </a:xfrm>
            <a:custGeom>
              <a:avLst/>
              <a:gdLst/>
              <a:ahLst/>
              <a:cxnLst/>
              <a:rect r="r" b="b" t="t" l="l"/>
              <a:pathLst>
                <a:path h="138437" w="560250">
                  <a:moveTo>
                    <a:pt x="0" y="0"/>
                  </a:moveTo>
                  <a:lnTo>
                    <a:pt x="560250" y="0"/>
                  </a:lnTo>
                  <a:lnTo>
                    <a:pt x="560250" y="138437"/>
                  </a:lnTo>
                  <a:lnTo>
                    <a:pt x="0" y="138437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560250" cy="147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Addestramento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382784" y="3125841"/>
            <a:ext cx="2127200" cy="525626"/>
            <a:chOff x="0" y="0"/>
            <a:chExt cx="560250" cy="13843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60250" cy="138437"/>
            </a:xfrm>
            <a:custGeom>
              <a:avLst/>
              <a:gdLst/>
              <a:ahLst/>
              <a:cxnLst/>
              <a:rect r="r" b="b" t="t" l="l"/>
              <a:pathLst>
                <a:path h="138437" w="560250">
                  <a:moveTo>
                    <a:pt x="0" y="0"/>
                  </a:moveTo>
                  <a:lnTo>
                    <a:pt x="560250" y="0"/>
                  </a:lnTo>
                  <a:lnTo>
                    <a:pt x="560250" y="138437"/>
                  </a:lnTo>
                  <a:lnTo>
                    <a:pt x="0" y="138437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560250" cy="147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5405045" y="4033489"/>
            <a:ext cx="2095725" cy="856221"/>
            <a:chOff x="0" y="0"/>
            <a:chExt cx="551961" cy="22550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51961" cy="225507"/>
            </a:xfrm>
            <a:custGeom>
              <a:avLst/>
              <a:gdLst/>
              <a:ahLst/>
              <a:cxnLst/>
              <a:rect r="r" b="b" t="t" l="l"/>
              <a:pathLst>
                <a:path h="225507" w="551961">
                  <a:moveTo>
                    <a:pt x="0" y="0"/>
                  </a:moveTo>
                  <a:lnTo>
                    <a:pt x="551961" y="0"/>
                  </a:lnTo>
                  <a:lnTo>
                    <a:pt x="551961" y="225507"/>
                  </a:lnTo>
                  <a:lnTo>
                    <a:pt x="0" y="225507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551961" cy="23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Selezione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modello migliore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696848" y="2922038"/>
            <a:ext cx="3503746" cy="5762024"/>
            <a:chOff x="0" y="0"/>
            <a:chExt cx="922797" cy="15175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22797" cy="1517570"/>
            </a:xfrm>
            <a:custGeom>
              <a:avLst/>
              <a:gdLst/>
              <a:ahLst/>
              <a:cxnLst/>
              <a:rect r="r" b="b" t="t" l="l"/>
              <a:pathLst>
                <a:path h="1517570" w="922797">
                  <a:moveTo>
                    <a:pt x="0" y="0"/>
                  </a:moveTo>
                  <a:lnTo>
                    <a:pt x="922797" y="0"/>
                  </a:lnTo>
                  <a:lnTo>
                    <a:pt x="922797" y="1517570"/>
                  </a:lnTo>
                  <a:lnTo>
                    <a:pt x="0" y="1517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2A47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922797" cy="1565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46" id="46"/>
          <p:cNvSpPr/>
          <p:nvPr/>
        </p:nvSpPr>
        <p:spPr>
          <a:xfrm>
            <a:off x="16552410" y="6502821"/>
            <a:ext cx="0" cy="1017001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7" id="47"/>
          <p:cNvGrpSpPr/>
          <p:nvPr/>
        </p:nvGrpSpPr>
        <p:grpSpPr>
          <a:xfrm rot="0">
            <a:off x="15504547" y="7685913"/>
            <a:ext cx="2095725" cy="520687"/>
            <a:chOff x="0" y="0"/>
            <a:chExt cx="551961" cy="13713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51961" cy="137136"/>
            </a:xfrm>
            <a:custGeom>
              <a:avLst/>
              <a:gdLst/>
              <a:ahLst/>
              <a:cxnLst/>
              <a:rect r="r" b="b" t="t" l="l"/>
              <a:pathLst>
                <a:path h="137136" w="551961">
                  <a:moveTo>
                    <a:pt x="0" y="0"/>
                  </a:moveTo>
                  <a:lnTo>
                    <a:pt x="551961" y="0"/>
                  </a:lnTo>
                  <a:lnTo>
                    <a:pt x="551961" y="137136"/>
                  </a:lnTo>
                  <a:lnTo>
                    <a:pt x="0" y="137136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9525"/>
              <a:ext cx="551961" cy="14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Analisi visiva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4981242" y="981075"/>
            <a:ext cx="83255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PIPELINE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283687" y="1704975"/>
            <a:ext cx="372032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 Bold"/>
              </a:rPr>
              <a:t>Fase sperimentale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46090" y="5327530"/>
            <a:ext cx="980992" cy="980992"/>
          </a:xfrm>
          <a:custGeom>
            <a:avLst/>
            <a:gdLst/>
            <a:ahLst/>
            <a:cxnLst/>
            <a:rect r="r" b="b" t="t" l="l"/>
            <a:pathLst>
              <a:path h="980992" w="980992">
                <a:moveTo>
                  <a:pt x="0" y="0"/>
                </a:moveTo>
                <a:lnTo>
                  <a:pt x="980992" y="0"/>
                </a:lnTo>
                <a:lnTo>
                  <a:pt x="980992" y="980992"/>
                </a:lnTo>
                <a:lnTo>
                  <a:pt x="0" y="98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30515" y="5327530"/>
            <a:ext cx="980992" cy="980992"/>
          </a:xfrm>
          <a:custGeom>
            <a:avLst/>
            <a:gdLst/>
            <a:ahLst/>
            <a:cxnLst/>
            <a:rect r="r" b="b" t="t" l="l"/>
            <a:pathLst>
              <a:path h="980992" w="980992">
                <a:moveTo>
                  <a:pt x="0" y="0"/>
                </a:moveTo>
                <a:lnTo>
                  <a:pt x="980992" y="0"/>
                </a:lnTo>
                <a:lnTo>
                  <a:pt x="980992" y="980992"/>
                </a:lnTo>
                <a:lnTo>
                  <a:pt x="0" y="980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55753" y="6457100"/>
            <a:ext cx="1102592" cy="1102592"/>
          </a:xfrm>
          <a:custGeom>
            <a:avLst/>
            <a:gdLst/>
            <a:ahLst/>
            <a:cxnLst/>
            <a:rect r="r" b="b" t="t" l="l"/>
            <a:pathLst>
              <a:path h="1102592" w="1102592">
                <a:moveTo>
                  <a:pt x="0" y="0"/>
                </a:moveTo>
                <a:lnTo>
                  <a:pt x="1102593" y="0"/>
                </a:lnTo>
                <a:lnTo>
                  <a:pt x="1102593" y="1102592"/>
                </a:lnTo>
                <a:lnTo>
                  <a:pt x="0" y="1102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49065" y="4137787"/>
            <a:ext cx="1101296" cy="1102592"/>
          </a:xfrm>
          <a:custGeom>
            <a:avLst/>
            <a:gdLst/>
            <a:ahLst/>
            <a:cxnLst/>
            <a:rect r="r" b="b" t="t" l="l"/>
            <a:pathLst>
              <a:path h="1102592" w="1101296">
                <a:moveTo>
                  <a:pt x="0" y="0"/>
                </a:moveTo>
                <a:lnTo>
                  <a:pt x="1101296" y="0"/>
                </a:lnTo>
                <a:lnTo>
                  <a:pt x="1101296" y="1102593"/>
                </a:lnTo>
                <a:lnTo>
                  <a:pt x="0" y="110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43146" y="6502821"/>
            <a:ext cx="1011151" cy="1011151"/>
          </a:xfrm>
          <a:custGeom>
            <a:avLst/>
            <a:gdLst/>
            <a:ahLst/>
            <a:cxnLst/>
            <a:rect r="r" b="b" t="t" l="l"/>
            <a:pathLst>
              <a:path h="1011151" w="1011151">
                <a:moveTo>
                  <a:pt x="0" y="0"/>
                </a:moveTo>
                <a:lnTo>
                  <a:pt x="1011151" y="0"/>
                </a:lnTo>
                <a:lnTo>
                  <a:pt x="1011151" y="1011150"/>
                </a:lnTo>
                <a:lnTo>
                  <a:pt x="0" y="1011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98707" y="7571607"/>
            <a:ext cx="189535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Test set </a:t>
            </a:r>
            <a:r>
              <a:rPr lang="en-US" sz="2000" u="sng">
                <a:solidFill>
                  <a:srgbClr val="1A4169"/>
                </a:solidFill>
                <a:latin typeface="Open Sans 2"/>
              </a:rPr>
              <a:t>degradato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43146" y="4168550"/>
            <a:ext cx="1006475" cy="1006475"/>
          </a:xfrm>
          <a:custGeom>
            <a:avLst/>
            <a:gdLst/>
            <a:ahLst/>
            <a:cxnLst/>
            <a:rect r="r" b="b" t="t" l="l"/>
            <a:pathLst>
              <a:path h="1006475" w="1006475">
                <a:moveTo>
                  <a:pt x="0" y="0"/>
                </a:moveTo>
                <a:lnTo>
                  <a:pt x="1006475" y="0"/>
                </a:lnTo>
                <a:lnTo>
                  <a:pt x="1006475" y="1006475"/>
                </a:lnTo>
                <a:lnTo>
                  <a:pt x="0" y="100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92669" y="5264929"/>
            <a:ext cx="15074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Test set </a:t>
            </a:r>
            <a:r>
              <a:rPr lang="en-US" sz="2000" u="sng">
                <a:solidFill>
                  <a:srgbClr val="1A4169"/>
                </a:solidFill>
                <a:latin typeface="Open Sans 2"/>
              </a:rPr>
              <a:t>pulito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027082" y="5818026"/>
            <a:ext cx="1803433" cy="0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4811507" y="4689084"/>
            <a:ext cx="2237558" cy="1128942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4811507" y="5818026"/>
            <a:ext cx="2244247" cy="1190370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V="true">
            <a:off x="8150361" y="4671788"/>
            <a:ext cx="1542549" cy="17296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8158346" y="7027446"/>
            <a:ext cx="1534564" cy="0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13459290" y="5877134"/>
            <a:ext cx="1671051" cy="0"/>
          </a:xfrm>
          <a:prstGeom prst="line">
            <a:avLst/>
          </a:prstGeom>
          <a:ln cap="flat" w="38100">
            <a:solidFill>
              <a:srgbClr val="FF917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729884" y="5176177"/>
            <a:ext cx="564931" cy="564931"/>
          </a:xfrm>
          <a:custGeom>
            <a:avLst/>
            <a:gdLst/>
            <a:ahLst/>
            <a:cxnLst/>
            <a:rect r="r" b="b" t="t" l="l"/>
            <a:pathLst>
              <a:path h="564931" w="564931">
                <a:moveTo>
                  <a:pt x="0" y="0"/>
                </a:moveTo>
                <a:lnTo>
                  <a:pt x="564931" y="0"/>
                </a:lnTo>
                <a:lnTo>
                  <a:pt x="564931" y="564931"/>
                </a:lnTo>
                <a:lnTo>
                  <a:pt x="0" y="564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405045" y="4277809"/>
            <a:ext cx="2294729" cy="2069491"/>
            <a:chOff x="0" y="0"/>
            <a:chExt cx="3059639" cy="27593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59321" cy="2759321"/>
            </a:xfrm>
            <a:custGeom>
              <a:avLst/>
              <a:gdLst/>
              <a:ahLst/>
              <a:cxnLst/>
              <a:rect r="r" b="b" t="t" l="l"/>
              <a:pathLst>
                <a:path h="2759321" w="2759321">
                  <a:moveTo>
                    <a:pt x="0" y="0"/>
                  </a:moveTo>
                  <a:lnTo>
                    <a:pt x="2759321" y="0"/>
                  </a:lnTo>
                  <a:lnTo>
                    <a:pt x="2759321" y="2759321"/>
                  </a:lnTo>
                  <a:lnTo>
                    <a:pt x="0" y="275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01600" y="119294"/>
              <a:ext cx="2958039" cy="1126732"/>
              <a:chOff x="0" y="0"/>
              <a:chExt cx="584304" cy="22256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4304" cy="222564"/>
              </a:xfrm>
              <a:custGeom>
                <a:avLst/>
                <a:gdLst/>
                <a:ahLst/>
                <a:cxnLst/>
                <a:rect r="r" b="b" t="t" l="l"/>
                <a:pathLst>
                  <a:path h="222564" w="584304">
                    <a:moveTo>
                      <a:pt x="0" y="0"/>
                    </a:moveTo>
                    <a:lnTo>
                      <a:pt x="584304" y="0"/>
                    </a:lnTo>
                    <a:lnTo>
                      <a:pt x="584304" y="222564"/>
                    </a:lnTo>
                    <a:lnTo>
                      <a:pt x="0" y="222564"/>
                    </a:lnTo>
                    <a:close/>
                  </a:path>
                </a:pathLst>
              </a:custGeom>
              <a:solidFill>
                <a:srgbClr val="FBF3E5"/>
              </a:solidFill>
              <a:ln w="38100" cap="sq">
                <a:solidFill>
                  <a:srgbClr val="FBF3E5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584304" cy="27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sp>
        <p:nvSpPr>
          <p:cNvPr name="TextBox 23" id="23"/>
          <p:cNvSpPr txBox="true"/>
          <p:nvPr/>
        </p:nvSpPr>
        <p:spPr>
          <a:xfrm rot="0">
            <a:off x="13403006" y="4861134"/>
            <a:ext cx="121868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1A4169"/>
                </a:solidFill>
                <a:latin typeface="Open Sans 2"/>
              </a:rPr>
              <a:t>Confronto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88225" y="4225735"/>
            <a:ext cx="1896722" cy="856297"/>
            <a:chOff x="0" y="0"/>
            <a:chExt cx="499548" cy="2255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99548" cy="225527"/>
            </a:xfrm>
            <a:custGeom>
              <a:avLst/>
              <a:gdLst/>
              <a:ahLst/>
              <a:cxnLst/>
              <a:rect r="r" b="b" t="t" l="l"/>
              <a:pathLst>
                <a:path h="225527" w="499548">
                  <a:moveTo>
                    <a:pt x="0" y="0"/>
                  </a:moveTo>
                  <a:lnTo>
                    <a:pt x="499548" y="0"/>
                  </a:lnTo>
                  <a:lnTo>
                    <a:pt x="499548" y="225527"/>
                  </a:lnTo>
                  <a:lnTo>
                    <a:pt x="0" y="22552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499548" cy="235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Modello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pre-addestrato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142172" y="4073335"/>
            <a:ext cx="2357678" cy="1102841"/>
            <a:chOff x="0" y="0"/>
            <a:chExt cx="620952" cy="29046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0952" cy="290460"/>
            </a:xfrm>
            <a:custGeom>
              <a:avLst/>
              <a:gdLst/>
              <a:ahLst/>
              <a:cxnLst/>
              <a:rect r="r" b="b" t="t" l="l"/>
              <a:pathLst>
                <a:path h="290460" w="620952">
                  <a:moveTo>
                    <a:pt x="0" y="0"/>
                  </a:moveTo>
                  <a:lnTo>
                    <a:pt x="620952" y="0"/>
                  </a:lnTo>
                  <a:lnTo>
                    <a:pt x="620952" y="290460"/>
                  </a:lnTo>
                  <a:lnTo>
                    <a:pt x="0" y="290460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620952" cy="299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 Bold"/>
                </a:rPr>
                <a:t>Personalizzazione </a:t>
              </a:r>
              <a:r>
                <a:rPr lang="en-US" sz="2000">
                  <a:solidFill>
                    <a:srgbClr val="FFFFFF"/>
                  </a:solidFill>
                  <a:latin typeface="Open Sans 1"/>
                </a:rPr>
                <a:t>del modello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-</a:t>
              </a:r>
              <a:r>
                <a:rPr lang="en-US" sz="2000">
                  <a:solidFill>
                    <a:srgbClr val="FFFFFF"/>
                  </a:solidFill>
                  <a:latin typeface="Open Sans 1"/>
                </a:rPr>
                <a:t>251 classi-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543450" y="3125841"/>
            <a:ext cx="2127200" cy="525626"/>
            <a:chOff x="0" y="0"/>
            <a:chExt cx="560250" cy="1384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60250" cy="138437"/>
            </a:xfrm>
            <a:custGeom>
              <a:avLst/>
              <a:gdLst/>
              <a:ahLst/>
              <a:cxnLst/>
              <a:rect r="r" b="b" t="t" l="l"/>
              <a:pathLst>
                <a:path h="138437" w="560250">
                  <a:moveTo>
                    <a:pt x="0" y="0"/>
                  </a:moveTo>
                  <a:lnTo>
                    <a:pt x="560250" y="0"/>
                  </a:lnTo>
                  <a:lnTo>
                    <a:pt x="560250" y="138437"/>
                  </a:lnTo>
                  <a:lnTo>
                    <a:pt x="0" y="13843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560250" cy="147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Addestramento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382784" y="3125841"/>
            <a:ext cx="2127200" cy="525626"/>
            <a:chOff x="0" y="0"/>
            <a:chExt cx="560250" cy="13843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0250" cy="138437"/>
            </a:xfrm>
            <a:custGeom>
              <a:avLst/>
              <a:gdLst/>
              <a:ahLst/>
              <a:cxnLst/>
              <a:rect r="r" b="b" t="t" l="l"/>
              <a:pathLst>
                <a:path h="138437" w="560250">
                  <a:moveTo>
                    <a:pt x="0" y="0"/>
                  </a:moveTo>
                  <a:lnTo>
                    <a:pt x="560250" y="0"/>
                  </a:lnTo>
                  <a:lnTo>
                    <a:pt x="560250" y="138437"/>
                  </a:lnTo>
                  <a:lnTo>
                    <a:pt x="0" y="13843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560250" cy="147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405045" y="4033489"/>
            <a:ext cx="2095725" cy="856221"/>
            <a:chOff x="0" y="0"/>
            <a:chExt cx="551961" cy="22550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51961" cy="225507"/>
            </a:xfrm>
            <a:custGeom>
              <a:avLst/>
              <a:gdLst/>
              <a:ahLst/>
              <a:cxnLst/>
              <a:rect r="r" b="b" t="t" l="l"/>
              <a:pathLst>
                <a:path h="225507" w="551961">
                  <a:moveTo>
                    <a:pt x="0" y="0"/>
                  </a:moveTo>
                  <a:lnTo>
                    <a:pt x="551961" y="0"/>
                  </a:lnTo>
                  <a:lnTo>
                    <a:pt x="551961" y="225507"/>
                  </a:lnTo>
                  <a:lnTo>
                    <a:pt x="0" y="225507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551961" cy="23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Selezione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modello migliore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696848" y="2922038"/>
            <a:ext cx="3503746" cy="5762024"/>
            <a:chOff x="0" y="0"/>
            <a:chExt cx="922797" cy="151757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22797" cy="1517570"/>
            </a:xfrm>
            <a:custGeom>
              <a:avLst/>
              <a:gdLst/>
              <a:ahLst/>
              <a:cxnLst/>
              <a:rect r="r" b="b" t="t" l="l"/>
              <a:pathLst>
                <a:path h="1517570" w="922797">
                  <a:moveTo>
                    <a:pt x="0" y="0"/>
                  </a:moveTo>
                  <a:lnTo>
                    <a:pt x="922797" y="0"/>
                  </a:lnTo>
                  <a:lnTo>
                    <a:pt x="922797" y="1517570"/>
                  </a:lnTo>
                  <a:lnTo>
                    <a:pt x="0" y="1517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2A47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922797" cy="1565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16552410" y="6502821"/>
            <a:ext cx="0" cy="1017001"/>
          </a:xfrm>
          <a:prstGeom prst="line">
            <a:avLst/>
          </a:prstGeom>
          <a:ln cap="flat" w="38100">
            <a:solidFill>
              <a:srgbClr val="F37F5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15504547" y="7685913"/>
            <a:ext cx="2095725" cy="525780"/>
            <a:chOff x="0" y="0"/>
            <a:chExt cx="551961" cy="13847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51961" cy="138477"/>
            </a:xfrm>
            <a:custGeom>
              <a:avLst/>
              <a:gdLst/>
              <a:ahLst/>
              <a:cxnLst/>
              <a:rect r="r" b="b" t="t" l="l"/>
              <a:pathLst>
                <a:path h="138477" w="551961">
                  <a:moveTo>
                    <a:pt x="0" y="0"/>
                  </a:moveTo>
                  <a:lnTo>
                    <a:pt x="551961" y="0"/>
                  </a:lnTo>
                  <a:lnTo>
                    <a:pt x="551961" y="138477"/>
                  </a:lnTo>
                  <a:lnTo>
                    <a:pt x="0" y="138477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551961" cy="148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Analisi visiva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4981242" y="981075"/>
            <a:ext cx="83255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PIPELINE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283687" y="1704975"/>
            <a:ext cx="372032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 Bold"/>
              </a:rPr>
              <a:t>Fase sperimentale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671021" y="5175459"/>
            <a:ext cx="189049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Train set </a:t>
            </a:r>
          </a:p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1A4169"/>
                </a:solidFill>
                <a:latin typeface="Open Sans 2"/>
              </a:rPr>
              <a:t>non degradato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562884" y="7571607"/>
            <a:ext cx="208962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Train set </a:t>
            </a:r>
            <a:r>
              <a:rPr lang="en-US" sz="2000" u="sng">
                <a:solidFill>
                  <a:srgbClr val="1A4169"/>
                </a:solidFill>
                <a:latin typeface="Open Sans 2"/>
              </a:rPr>
              <a:t>degradato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46090" y="5327530"/>
            <a:ext cx="980992" cy="980992"/>
          </a:xfrm>
          <a:custGeom>
            <a:avLst/>
            <a:gdLst/>
            <a:ahLst/>
            <a:cxnLst/>
            <a:rect r="r" b="b" t="t" l="l"/>
            <a:pathLst>
              <a:path h="980992" w="980992">
                <a:moveTo>
                  <a:pt x="0" y="0"/>
                </a:moveTo>
                <a:lnTo>
                  <a:pt x="980992" y="0"/>
                </a:lnTo>
                <a:lnTo>
                  <a:pt x="980992" y="980992"/>
                </a:lnTo>
                <a:lnTo>
                  <a:pt x="0" y="98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30515" y="5327530"/>
            <a:ext cx="980992" cy="980992"/>
          </a:xfrm>
          <a:custGeom>
            <a:avLst/>
            <a:gdLst/>
            <a:ahLst/>
            <a:cxnLst/>
            <a:rect r="r" b="b" t="t" l="l"/>
            <a:pathLst>
              <a:path h="980992" w="980992">
                <a:moveTo>
                  <a:pt x="0" y="0"/>
                </a:moveTo>
                <a:lnTo>
                  <a:pt x="980992" y="0"/>
                </a:lnTo>
                <a:lnTo>
                  <a:pt x="980992" y="980992"/>
                </a:lnTo>
                <a:lnTo>
                  <a:pt x="0" y="980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55753" y="6457100"/>
            <a:ext cx="1102592" cy="1102592"/>
          </a:xfrm>
          <a:custGeom>
            <a:avLst/>
            <a:gdLst/>
            <a:ahLst/>
            <a:cxnLst/>
            <a:rect r="r" b="b" t="t" l="l"/>
            <a:pathLst>
              <a:path h="1102592" w="1102592">
                <a:moveTo>
                  <a:pt x="0" y="0"/>
                </a:moveTo>
                <a:lnTo>
                  <a:pt x="1102593" y="0"/>
                </a:lnTo>
                <a:lnTo>
                  <a:pt x="1102593" y="1102592"/>
                </a:lnTo>
                <a:lnTo>
                  <a:pt x="0" y="1102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49065" y="4137787"/>
            <a:ext cx="1101296" cy="1102592"/>
          </a:xfrm>
          <a:custGeom>
            <a:avLst/>
            <a:gdLst/>
            <a:ahLst/>
            <a:cxnLst/>
            <a:rect r="r" b="b" t="t" l="l"/>
            <a:pathLst>
              <a:path h="1102592" w="1101296">
                <a:moveTo>
                  <a:pt x="0" y="0"/>
                </a:moveTo>
                <a:lnTo>
                  <a:pt x="1101296" y="0"/>
                </a:lnTo>
                <a:lnTo>
                  <a:pt x="1101296" y="1102593"/>
                </a:lnTo>
                <a:lnTo>
                  <a:pt x="0" y="110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43146" y="6502821"/>
            <a:ext cx="1011151" cy="1011151"/>
          </a:xfrm>
          <a:custGeom>
            <a:avLst/>
            <a:gdLst/>
            <a:ahLst/>
            <a:cxnLst/>
            <a:rect r="r" b="b" t="t" l="l"/>
            <a:pathLst>
              <a:path h="1011151" w="1011151">
                <a:moveTo>
                  <a:pt x="0" y="0"/>
                </a:moveTo>
                <a:lnTo>
                  <a:pt x="1011151" y="0"/>
                </a:lnTo>
                <a:lnTo>
                  <a:pt x="1011151" y="1011150"/>
                </a:lnTo>
                <a:lnTo>
                  <a:pt x="0" y="1011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98707" y="7571607"/>
            <a:ext cx="189535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Test set </a:t>
            </a:r>
            <a:r>
              <a:rPr lang="en-US" sz="2000" u="sng">
                <a:solidFill>
                  <a:srgbClr val="1A4169"/>
                </a:solidFill>
                <a:latin typeface="Open Sans 2"/>
              </a:rPr>
              <a:t>degradato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43146" y="4168550"/>
            <a:ext cx="1006475" cy="1006475"/>
          </a:xfrm>
          <a:custGeom>
            <a:avLst/>
            <a:gdLst/>
            <a:ahLst/>
            <a:cxnLst/>
            <a:rect r="r" b="b" t="t" l="l"/>
            <a:pathLst>
              <a:path h="1006475" w="1006475">
                <a:moveTo>
                  <a:pt x="0" y="0"/>
                </a:moveTo>
                <a:lnTo>
                  <a:pt x="1006475" y="0"/>
                </a:lnTo>
                <a:lnTo>
                  <a:pt x="1006475" y="1006475"/>
                </a:lnTo>
                <a:lnTo>
                  <a:pt x="0" y="100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92669" y="5264929"/>
            <a:ext cx="15074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Test set </a:t>
            </a:r>
            <a:r>
              <a:rPr lang="en-US" sz="2000" u="sng">
                <a:solidFill>
                  <a:srgbClr val="1A4169"/>
                </a:solidFill>
                <a:latin typeface="Open Sans 2"/>
              </a:rPr>
              <a:t>pulito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027082" y="5818026"/>
            <a:ext cx="1803433" cy="0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4811507" y="4689084"/>
            <a:ext cx="2237558" cy="1128942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4811507" y="5818026"/>
            <a:ext cx="2244247" cy="1190370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V="true">
            <a:off x="8150361" y="4671788"/>
            <a:ext cx="1542549" cy="17296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8158346" y="7027446"/>
            <a:ext cx="1534564" cy="0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13459290" y="5877134"/>
            <a:ext cx="1671051" cy="0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729884" y="5176177"/>
            <a:ext cx="564931" cy="564931"/>
          </a:xfrm>
          <a:custGeom>
            <a:avLst/>
            <a:gdLst/>
            <a:ahLst/>
            <a:cxnLst/>
            <a:rect r="r" b="b" t="t" l="l"/>
            <a:pathLst>
              <a:path h="564931" w="564931">
                <a:moveTo>
                  <a:pt x="0" y="0"/>
                </a:moveTo>
                <a:lnTo>
                  <a:pt x="564931" y="0"/>
                </a:lnTo>
                <a:lnTo>
                  <a:pt x="564931" y="564931"/>
                </a:lnTo>
                <a:lnTo>
                  <a:pt x="0" y="564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405045" y="4277809"/>
            <a:ext cx="2294729" cy="2069491"/>
            <a:chOff x="0" y="0"/>
            <a:chExt cx="3059639" cy="27593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59321" cy="2759321"/>
            </a:xfrm>
            <a:custGeom>
              <a:avLst/>
              <a:gdLst/>
              <a:ahLst/>
              <a:cxnLst/>
              <a:rect r="r" b="b" t="t" l="l"/>
              <a:pathLst>
                <a:path h="2759321" w="2759321">
                  <a:moveTo>
                    <a:pt x="0" y="0"/>
                  </a:moveTo>
                  <a:lnTo>
                    <a:pt x="2759321" y="0"/>
                  </a:lnTo>
                  <a:lnTo>
                    <a:pt x="2759321" y="2759321"/>
                  </a:lnTo>
                  <a:lnTo>
                    <a:pt x="0" y="275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01600" y="119294"/>
              <a:ext cx="2958039" cy="1126732"/>
              <a:chOff x="0" y="0"/>
              <a:chExt cx="584304" cy="22256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4304" cy="222564"/>
              </a:xfrm>
              <a:custGeom>
                <a:avLst/>
                <a:gdLst/>
                <a:ahLst/>
                <a:cxnLst/>
                <a:rect r="r" b="b" t="t" l="l"/>
                <a:pathLst>
                  <a:path h="222564" w="584304">
                    <a:moveTo>
                      <a:pt x="0" y="0"/>
                    </a:moveTo>
                    <a:lnTo>
                      <a:pt x="584304" y="0"/>
                    </a:lnTo>
                    <a:lnTo>
                      <a:pt x="584304" y="222564"/>
                    </a:lnTo>
                    <a:lnTo>
                      <a:pt x="0" y="222564"/>
                    </a:lnTo>
                    <a:close/>
                  </a:path>
                </a:pathLst>
              </a:custGeom>
              <a:solidFill>
                <a:srgbClr val="FBF3E5"/>
              </a:solidFill>
              <a:ln w="38100" cap="sq">
                <a:solidFill>
                  <a:srgbClr val="FBF3E5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584304" cy="270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</p:grpSp>
      <p:sp>
        <p:nvSpPr>
          <p:cNvPr name="TextBox 23" id="23"/>
          <p:cNvSpPr txBox="true"/>
          <p:nvPr/>
        </p:nvSpPr>
        <p:spPr>
          <a:xfrm rot="0">
            <a:off x="13403006" y="4861134"/>
            <a:ext cx="121868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1A4169"/>
                </a:solidFill>
                <a:latin typeface="Open Sans 2"/>
              </a:rPr>
              <a:t>Confronto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88225" y="4225735"/>
            <a:ext cx="1896722" cy="856297"/>
            <a:chOff x="0" y="0"/>
            <a:chExt cx="499548" cy="2255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9548" cy="225527"/>
            </a:xfrm>
            <a:custGeom>
              <a:avLst/>
              <a:gdLst/>
              <a:ahLst/>
              <a:cxnLst/>
              <a:rect r="r" b="b" t="t" l="l"/>
              <a:pathLst>
                <a:path h="225527" w="499548">
                  <a:moveTo>
                    <a:pt x="0" y="0"/>
                  </a:moveTo>
                  <a:lnTo>
                    <a:pt x="499548" y="0"/>
                  </a:lnTo>
                  <a:lnTo>
                    <a:pt x="499548" y="225527"/>
                  </a:lnTo>
                  <a:lnTo>
                    <a:pt x="0" y="22552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499548" cy="235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Modello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pre-addestrato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142172" y="4073335"/>
            <a:ext cx="2357678" cy="1102841"/>
            <a:chOff x="0" y="0"/>
            <a:chExt cx="620952" cy="2904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0952" cy="290460"/>
            </a:xfrm>
            <a:custGeom>
              <a:avLst/>
              <a:gdLst/>
              <a:ahLst/>
              <a:cxnLst/>
              <a:rect r="r" b="b" t="t" l="l"/>
              <a:pathLst>
                <a:path h="290460" w="620952">
                  <a:moveTo>
                    <a:pt x="0" y="0"/>
                  </a:moveTo>
                  <a:lnTo>
                    <a:pt x="620952" y="0"/>
                  </a:lnTo>
                  <a:lnTo>
                    <a:pt x="620952" y="290460"/>
                  </a:lnTo>
                  <a:lnTo>
                    <a:pt x="0" y="290460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620952" cy="299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 Bold"/>
                </a:rPr>
                <a:t>Personalizzazione </a:t>
              </a:r>
              <a:r>
                <a:rPr lang="en-US" sz="2000">
                  <a:solidFill>
                    <a:srgbClr val="FFFFFF"/>
                  </a:solidFill>
                  <a:latin typeface="Open Sans 1"/>
                </a:rPr>
                <a:t>del modello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-</a:t>
              </a:r>
              <a:r>
                <a:rPr lang="en-US" sz="2000">
                  <a:solidFill>
                    <a:srgbClr val="FFFFFF"/>
                  </a:solidFill>
                  <a:latin typeface="Open Sans 1"/>
                </a:rPr>
                <a:t>251 classi-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543450" y="3125841"/>
            <a:ext cx="2127200" cy="525626"/>
            <a:chOff x="0" y="0"/>
            <a:chExt cx="560250" cy="13843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0250" cy="138437"/>
            </a:xfrm>
            <a:custGeom>
              <a:avLst/>
              <a:gdLst/>
              <a:ahLst/>
              <a:cxnLst/>
              <a:rect r="r" b="b" t="t" l="l"/>
              <a:pathLst>
                <a:path h="138437" w="560250">
                  <a:moveTo>
                    <a:pt x="0" y="0"/>
                  </a:moveTo>
                  <a:lnTo>
                    <a:pt x="560250" y="0"/>
                  </a:lnTo>
                  <a:lnTo>
                    <a:pt x="560250" y="138437"/>
                  </a:lnTo>
                  <a:lnTo>
                    <a:pt x="0" y="13843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60250" cy="147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Addestramento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382784" y="3125841"/>
            <a:ext cx="2127200" cy="525626"/>
            <a:chOff x="0" y="0"/>
            <a:chExt cx="560250" cy="1384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0250" cy="138437"/>
            </a:xfrm>
            <a:custGeom>
              <a:avLst/>
              <a:gdLst/>
              <a:ahLst/>
              <a:cxnLst/>
              <a:rect r="r" b="b" t="t" l="l"/>
              <a:pathLst>
                <a:path h="138437" w="560250">
                  <a:moveTo>
                    <a:pt x="0" y="0"/>
                  </a:moveTo>
                  <a:lnTo>
                    <a:pt x="560250" y="0"/>
                  </a:lnTo>
                  <a:lnTo>
                    <a:pt x="560250" y="138437"/>
                  </a:lnTo>
                  <a:lnTo>
                    <a:pt x="0" y="13843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560250" cy="147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Classificazione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405045" y="4033489"/>
            <a:ext cx="2095725" cy="856221"/>
            <a:chOff x="0" y="0"/>
            <a:chExt cx="551961" cy="22550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1961" cy="225507"/>
            </a:xfrm>
            <a:custGeom>
              <a:avLst/>
              <a:gdLst/>
              <a:ahLst/>
              <a:cxnLst/>
              <a:rect r="r" b="b" t="t" l="l"/>
              <a:pathLst>
                <a:path h="225507" w="551961">
                  <a:moveTo>
                    <a:pt x="0" y="0"/>
                  </a:moveTo>
                  <a:lnTo>
                    <a:pt x="551961" y="0"/>
                  </a:lnTo>
                  <a:lnTo>
                    <a:pt x="551961" y="225507"/>
                  </a:lnTo>
                  <a:lnTo>
                    <a:pt x="0" y="225507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551961" cy="23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Selezione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modello migliore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696848" y="2922038"/>
            <a:ext cx="3503746" cy="5762024"/>
            <a:chOff x="0" y="0"/>
            <a:chExt cx="922797" cy="151757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22797" cy="1517570"/>
            </a:xfrm>
            <a:custGeom>
              <a:avLst/>
              <a:gdLst/>
              <a:ahLst/>
              <a:cxnLst/>
              <a:rect r="r" b="b" t="t" l="l"/>
              <a:pathLst>
                <a:path h="1517570" w="922797">
                  <a:moveTo>
                    <a:pt x="0" y="0"/>
                  </a:moveTo>
                  <a:lnTo>
                    <a:pt x="922797" y="0"/>
                  </a:lnTo>
                  <a:lnTo>
                    <a:pt x="922797" y="1517570"/>
                  </a:lnTo>
                  <a:lnTo>
                    <a:pt x="0" y="1517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2A47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922797" cy="1565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6552410" y="6502821"/>
            <a:ext cx="0" cy="1017001"/>
          </a:xfrm>
          <a:prstGeom prst="line">
            <a:avLst/>
          </a:prstGeom>
          <a:ln cap="flat" w="47625">
            <a:solidFill>
              <a:srgbClr val="F34C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3" id="43"/>
          <p:cNvGrpSpPr/>
          <p:nvPr/>
        </p:nvGrpSpPr>
        <p:grpSpPr>
          <a:xfrm rot="0">
            <a:off x="15504547" y="7685913"/>
            <a:ext cx="2095725" cy="520687"/>
            <a:chOff x="0" y="0"/>
            <a:chExt cx="551961" cy="13713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51961" cy="137136"/>
            </a:xfrm>
            <a:custGeom>
              <a:avLst/>
              <a:gdLst/>
              <a:ahLst/>
              <a:cxnLst/>
              <a:rect r="r" b="b" t="t" l="l"/>
              <a:pathLst>
                <a:path h="137136" w="551961">
                  <a:moveTo>
                    <a:pt x="0" y="0"/>
                  </a:moveTo>
                  <a:lnTo>
                    <a:pt x="551961" y="0"/>
                  </a:lnTo>
                  <a:lnTo>
                    <a:pt x="551961" y="137136"/>
                  </a:lnTo>
                  <a:lnTo>
                    <a:pt x="0" y="137136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"/>
              <a:ext cx="551961" cy="14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Analisi visiva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4981242" y="981075"/>
            <a:ext cx="83255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PIPELINE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283687" y="1704975"/>
            <a:ext cx="372032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 Bold"/>
              </a:rPr>
              <a:t>Fase sperimentale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671021" y="5175459"/>
            <a:ext cx="189049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Train set </a:t>
            </a:r>
          </a:p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1A4169"/>
                </a:solidFill>
                <a:latin typeface="Open Sans 2"/>
              </a:rPr>
              <a:t>non degradato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562884" y="7571607"/>
            <a:ext cx="208962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4169"/>
                </a:solidFill>
                <a:latin typeface="Open Sans 2"/>
              </a:rPr>
              <a:t>Train set </a:t>
            </a:r>
            <a:r>
              <a:rPr lang="en-US" sz="2000" u="sng">
                <a:solidFill>
                  <a:srgbClr val="1A4169"/>
                </a:solidFill>
                <a:latin typeface="Open Sans 2"/>
              </a:rPr>
              <a:t>degradato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" y="9815400"/>
            <a:ext cx="18288000" cy="471600"/>
            <a:chOff x="0" y="0"/>
            <a:chExt cx="24384000" cy="62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628777"/>
            </a:xfrm>
            <a:custGeom>
              <a:avLst/>
              <a:gdLst/>
              <a:ahLst/>
              <a:cxnLst/>
              <a:rect r="r" b="b" t="t" l="l"/>
              <a:pathLst>
                <a:path h="628777" w="24384000">
                  <a:moveTo>
                    <a:pt x="24384000" y="0"/>
                  </a:moveTo>
                  <a:lnTo>
                    <a:pt x="0" y="0"/>
                  </a:lnTo>
                  <a:lnTo>
                    <a:pt x="0" y="628777"/>
                  </a:lnTo>
                  <a:lnTo>
                    <a:pt x="24384000" y="628777"/>
                  </a:lnTo>
                  <a:close/>
                </a:path>
              </a:pathLst>
            </a:custGeom>
            <a:solidFill>
              <a:srgbClr val="27598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51274" y="9414332"/>
            <a:ext cx="7985151" cy="1123269"/>
            <a:chOff x="0" y="0"/>
            <a:chExt cx="2103085" cy="295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085" cy="295840"/>
            </a:xfrm>
            <a:custGeom>
              <a:avLst/>
              <a:gdLst/>
              <a:ahLst/>
              <a:cxnLst/>
              <a:rect r="r" b="b" t="t" l="l"/>
              <a:pathLst>
                <a:path h="295840" w="2103085">
                  <a:moveTo>
                    <a:pt x="0" y="0"/>
                  </a:moveTo>
                  <a:lnTo>
                    <a:pt x="2103085" y="0"/>
                  </a:lnTo>
                  <a:lnTo>
                    <a:pt x="2103085" y="295840"/>
                  </a:lnTo>
                  <a:lnTo>
                    <a:pt x="0" y="295840"/>
                  </a:lnTo>
                  <a:close/>
                </a:path>
              </a:pathLst>
            </a:custGeom>
            <a:solidFill>
              <a:srgbClr val="FBF3E5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103085" cy="343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3817">
            <a:off x="461970" y="471578"/>
            <a:ext cx="17363861" cy="0"/>
          </a:xfrm>
          <a:prstGeom prst="line">
            <a:avLst/>
          </a:prstGeom>
          <a:ln cap="rnd" w="9525">
            <a:solidFill>
              <a:srgbClr val="F37F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39221" y="6271362"/>
            <a:ext cx="16609559" cy="2128557"/>
            <a:chOff x="0" y="0"/>
            <a:chExt cx="22146079" cy="2838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104012" y="63500"/>
              <a:ext cx="3712385" cy="2638837"/>
            </a:xfrm>
            <a:custGeom>
              <a:avLst/>
              <a:gdLst/>
              <a:ahLst/>
              <a:cxnLst/>
              <a:rect r="r" b="b" t="t" l="l"/>
              <a:pathLst>
                <a:path h="2638837" w="3712385">
                  <a:moveTo>
                    <a:pt x="0" y="0"/>
                  </a:moveTo>
                  <a:lnTo>
                    <a:pt x="3712385" y="0"/>
                  </a:lnTo>
                  <a:lnTo>
                    <a:pt x="3712385" y="2638837"/>
                  </a:lnTo>
                  <a:lnTo>
                    <a:pt x="0" y="2638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807" r="0" b="-280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221179" y="218899"/>
              <a:ext cx="3705754" cy="2483437"/>
            </a:xfrm>
            <a:custGeom>
              <a:avLst/>
              <a:gdLst/>
              <a:ahLst/>
              <a:cxnLst/>
              <a:rect r="r" b="b" t="t" l="l"/>
              <a:pathLst>
                <a:path h="2483437" w="3705754">
                  <a:moveTo>
                    <a:pt x="0" y="0"/>
                  </a:moveTo>
                  <a:lnTo>
                    <a:pt x="3705754" y="0"/>
                  </a:lnTo>
                  <a:lnTo>
                    <a:pt x="3705754" y="2483438"/>
                  </a:lnTo>
                  <a:lnTo>
                    <a:pt x="0" y="2483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594858" y="11678"/>
              <a:ext cx="2372321" cy="2826398"/>
            </a:xfrm>
            <a:custGeom>
              <a:avLst/>
              <a:gdLst/>
              <a:ahLst/>
              <a:cxnLst/>
              <a:rect r="r" b="b" t="t" l="l"/>
              <a:pathLst>
                <a:path h="2826398" w="2372321">
                  <a:moveTo>
                    <a:pt x="0" y="0"/>
                  </a:moveTo>
                  <a:lnTo>
                    <a:pt x="2372321" y="0"/>
                  </a:lnTo>
                  <a:lnTo>
                    <a:pt x="2372321" y="2826398"/>
                  </a:lnTo>
                  <a:lnTo>
                    <a:pt x="0" y="282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070397" y="0"/>
              <a:ext cx="2270461" cy="2838076"/>
            </a:xfrm>
            <a:custGeom>
              <a:avLst/>
              <a:gdLst/>
              <a:ahLst/>
              <a:cxnLst/>
              <a:rect r="r" b="b" t="t" l="l"/>
              <a:pathLst>
                <a:path h="2838076" w="2270461">
                  <a:moveTo>
                    <a:pt x="0" y="0"/>
                  </a:moveTo>
                  <a:lnTo>
                    <a:pt x="2270461" y="0"/>
                  </a:lnTo>
                  <a:lnTo>
                    <a:pt x="2270461" y="2838076"/>
                  </a:lnTo>
                  <a:lnTo>
                    <a:pt x="0" y="2838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7180933" y="11678"/>
              <a:ext cx="1879371" cy="2826398"/>
            </a:xfrm>
            <a:custGeom>
              <a:avLst/>
              <a:gdLst/>
              <a:ahLst/>
              <a:cxnLst/>
              <a:rect r="r" b="b" t="t" l="l"/>
              <a:pathLst>
                <a:path h="2826398" w="1879371">
                  <a:moveTo>
                    <a:pt x="0" y="0"/>
                  </a:moveTo>
                  <a:lnTo>
                    <a:pt x="1879371" y="0"/>
                  </a:lnTo>
                  <a:lnTo>
                    <a:pt x="1879371" y="2826398"/>
                  </a:lnTo>
                  <a:lnTo>
                    <a:pt x="0" y="282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18899"/>
              <a:ext cx="3850012" cy="2313622"/>
            </a:xfrm>
            <a:custGeom>
              <a:avLst/>
              <a:gdLst/>
              <a:ahLst/>
              <a:cxnLst/>
              <a:rect r="r" b="b" t="t" l="l"/>
              <a:pathLst>
                <a:path h="2313622" w="3850012">
                  <a:moveTo>
                    <a:pt x="0" y="0"/>
                  </a:moveTo>
                  <a:lnTo>
                    <a:pt x="3850012" y="0"/>
                  </a:lnTo>
                  <a:lnTo>
                    <a:pt x="3850012" y="2313623"/>
                  </a:lnTo>
                  <a:lnTo>
                    <a:pt x="0" y="2313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319681" y="11678"/>
              <a:ext cx="2826398" cy="2826398"/>
            </a:xfrm>
            <a:custGeom>
              <a:avLst/>
              <a:gdLst/>
              <a:ahLst/>
              <a:cxnLst/>
              <a:rect r="r" b="b" t="t" l="l"/>
              <a:pathLst>
                <a:path h="2826398" w="2826398">
                  <a:moveTo>
                    <a:pt x="0" y="0"/>
                  </a:moveTo>
                  <a:lnTo>
                    <a:pt x="2826398" y="0"/>
                  </a:lnTo>
                  <a:lnTo>
                    <a:pt x="2826398" y="2826398"/>
                  </a:lnTo>
                  <a:lnTo>
                    <a:pt x="0" y="282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227003" y="1009650"/>
            <a:ext cx="783369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A4169"/>
                </a:solidFill>
                <a:latin typeface="Archivo Black"/>
              </a:rPr>
              <a:t>ANALISI TRAIN 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4574" y="2733250"/>
            <a:ext cx="1285766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Non vi sono immagini affette particolarmente da degradazioni quali rumore, sfocatura o difetti evidenti.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102962"/>
            <a:ext cx="9508350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Degradazioni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50950" y="3837726"/>
            <a:ext cx="9508350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1A4169"/>
                </a:solidFill>
                <a:latin typeface="Open Sans 2 Bold"/>
              </a:rPr>
              <a:t>Immagini fuori contesto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01639" y="4466375"/>
            <a:ext cx="1285766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1A4169"/>
                </a:solidFill>
                <a:latin typeface="Open Sans 1"/>
              </a:rPr>
              <a:t>Presenza di immagini “fuori contesto”, ossia etichettate in modo errato, oppure  rappresentanti soggetti/oggetti non correlate ad alcuna categoria di cibo. 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151274" y="9698750"/>
            <a:ext cx="2382130" cy="619125"/>
            <a:chOff x="0" y="0"/>
            <a:chExt cx="627392" cy="1630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7392" cy="163062"/>
            </a:xfrm>
            <a:custGeom>
              <a:avLst/>
              <a:gdLst/>
              <a:ahLst/>
              <a:cxnLst/>
              <a:rect r="r" b="b" t="t" l="l"/>
              <a:pathLst>
                <a:path h="163062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E2A4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627392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sporco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7533404" y="10008313"/>
            <a:ext cx="3220892" cy="0"/>
          </a:xfrm>
          <a:prstGeom prst="line">
            <a:avLst/>
          </a:prstGeom>
          <a:ln cap="flat" w="57150">
            <a:solidFill>
              <a:srgbClr val="F04F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10754296" y="9698750"/>
            <a:ext cx="2382130" cy="619125"/>
            <a:chOff x="0" y="0"/>
            <a:chExt cx="627392" cy="16306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7392" cy="163062"/>
            </a:xfrm>
            <a:custGeom>
              <a:avLst/>
              <a:gdLst/>
              <a:ahLst/>
              <a:cxnLst/>
              <a:rect r="r" b="b" t="t" l="l"/>
              <a:pathLst>
                <a:path h="163062" w="627392">
                  <a:moveTo>
                    <a:pt x="0" y="0"/>
                  </a:moveTo>
                  <a:lnTo>
                    <a:pt x="627392" y="0"/>
                  </a:lnTo>
                  <a:lnTo>
                    <a:pt x="6273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627392" cy="172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Open Sans 1"/>
                </a:rPr>
                <a:t>Train pulito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646776" y="9626717"/>
            <a:ext cx="299444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2"/>
              </a:rPr>
              <a:t>identificazione outliers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61608" y="-47649"/>
            <a:ext cx="346886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BF372A"/>
                </a:solidFill>
                <a:latin typeface="Open Sans 2"/>
              </a:rPr>
              <a:t>Elaborazione dati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DAF59irQ5EM</dc:identifier>
  <dcterms:modified xsi:type="dcterms:W3CDTF">2011-08-01T06:04:30Z</dcterms:modified>
  <cp:revision>1</cp:revision>
  <dc:title>VISUAL Consegna</dc:title>
</cp:coreProperties>
</file>